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6"/>
  </p:notesMasterIdLst>
  <p:sldIdLst>
    <p:sldId id="277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3" r:id="rId12"/>
    <p:sldId id="264" r:id="rId13"/>
    <p:sldId id="267" r:id="rId14"/>
    <p:sldId id="278" r:id="rId15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ngs, Dominique A CIV USN NMRLC DET NORA YT VA (USA)" userId="3a7e8777-718b-4072-af4f-8246f637612f" providerId="ADAL" clId="{25E48603-C337-46A9-81E9-197113859A1F}"/>
    <pc:docChg chg="modSld">
      <pc:chgData name="Jennings, Dominique A CIV USN NMRLC DET NORA YT VA (USA)" userId="3a7e8777-718b-4072-af4f-8246f637612f" providerId="ADAL" clId="{25E48603-C337-46A9-81E9-197113859A1F}" dt="2026-06-01T14:52:06.956" v="31" actId="113"/>
      <pc:docMkLst>
        <pc:docMk/>
      </pc:docMkLst>
      <pc:sldChg chg="modSp mod">
        <pc:chgData name="Jennings, Dominique A CIV USN NMRLC DET NORA YT VA (USA)" userId="3a7e8777-718b-4072-af4f-8246f637612f" providerId="ADAL" clId="{25E48603-C337-46A9-81E9-197113859A1F}" dt="2026-06-01T14:52:06.956" v="31" actId="113"/>
        <pc:sldMkLst>
          <pc:docMk/>
          <pc:sldMk cId="0" sldId="267"/>
        </pc:sldMkLst>
        <pc:spChg chg="mod">
          <ac:chgData name="Jennings, Dominique A CIV USN NMRLC DET NORA YT VA (USA)" userId="3a7e8777-718b-4072-af4f-8246f637612f" providerId="ADAL" clId="{25E48603-C337-46A9-81E9-197113859A1F}" dt="2026-06-01T14:52:06.956" v="31" actId="113"/>
          <ac:spMkLst>
            <pc:docMk/>
            <pc:sldMk cId="0" sldId="267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27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5B5D5-09FE-B276-EBDC-EF2506F48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3197E6-3C84-FB41-60E1-BA621D2C9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0A1224-F733-C222-7B6C-A4921200D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73239-1F06-12F0-355E-03FCA184F4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2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174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933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824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13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54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556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125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188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41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28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716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649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92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svg"/><Relationship Id="rId18" Type="http://schemas.openxmlformats.org/officeDocument/2006/relationships/image" Target="../media/image42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svg"/><Relationship Id="rId17" Type="http://schemas.openxmlformats.org/officeDocument/2006/relationships/image" Target="../media/image41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sv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svg"/><Relationship Id="rId14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5"/>
          <p:cNvSpPr/>
          <p:nvPr/>
        </p:nvSpPr>
        <p:spPr>
          <a:xfrm>
            <a:off x="0" y="2567955"/>
            <a:ext cx="9144000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20000">
                <a:srgbClr val="C8973A">
                  <a:alpha val="18000"/>
                </a:srgbClr>
              </a:gs>
              <a:gs pos="80000">
                <a:srgbClr val="C8973A">
                  <a:alpha val="18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6583561" y="0"/>
            <a:ext cx="7590" cy="514350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20000">
                <a:srgbClr val="C8973A">
                  <a:alpha val="12000"/>
                </a:srgbClr>
              </a:gs>
              <a:gs pos="80000">
                <a:srgbClr val="C8973A">
                  <a:alpha val="12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0" y="0"/>
            <a:ext cx="9144000" cy="13841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8973A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0" y="0"/>
            <a:ext cx="35421" cy="514350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C8973A"/>
              </a:gs>
              <a:gs pos="70000">
                <a:srgbClr val="C8973A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43470" y="4570809"/>
            <a:ext cx="9525" cy="143470"/>
          </a:xfrm>
          <a:prstGeom prst="rect">
            <a:avLst/>
          </a:prstGeom>
          <a:solidFill>
            <a:srgbClr val="C8973A">
              <a:alpha val="50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991005" y="4570809"/>
            <a:ext cx="9525" cy="143470"/>
          </a:xfrm>
          <a:prstGeom prst="rect">
            <a:avLst/>
          </a:prstGeom>
          <a:solidFill>
            <a:srgbClr val="C8973A">
              <a:alpha val="50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287220" y="2143125"/>
            <a:ext cx="857250" cy="857250"/>
          </a:xfrm>
          <a:prstGeom prst="ellipse">
            <a:avLst/>
          </a:prstGeom>
          <a:noFill/>
          <a:ln w="9525">
            <a:solidFill>
              <a:srgbClr val="C8973A">
                <a:alpha val="40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001470" y="1857375"/>
            <a:ext cx="1428750" cy="1428750"/>
          </a:xfrm>
          <a:prstGeom prst="ellipse">
            <a:avLst/>
          </a:prstGeom>
          <a:noFill/>
          <a:ln w="9525">
            <a:solidFill>
              <a:srgbClr val="C8973A">
                <a:alpha val="28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643985" y="1499890"/>
            <a:ext cx="2143720" cy="2143720"/>
          </a:xfrm>
          <a:prstGeom prst="ellipse">
            <a:avLst/>
          </a:prstGeom>
          <a:noFill/>
          <a:ln w="9525">
            <a:solidFill>
              <a:srgbClr val="C8973A">
                <a:alpha val="18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287095" y="1143000"/>
            <a:ext cx="2856905" cy="2857500"/>
          </a:xfrm>
          <a:prstGeom prst="ellipse">
            <a:avLst/>
          </a:prstGeom>
          <a:noFill/>
          <a:ln w="9525">
            <a:solidFill>
              <a:srgbClr val="C8973A">
                <a:alpha val="10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858470" y="714375"/>
            <a:ext cx="3285530" cy="3714750"/>
          </a:xfrm>
          <a:prstGeom prst="ellipse">
            <a:avLst/>
          </a:prstGeom>
          <a:noFill/>
          <a:ln w="9525">
            <a:solidFill>
              <a:srgbClr val="C8973A">
                <a:alpha val="6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858470" y="2567955"/>
            <a:ext cx="3285530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C8973A">
                  <a:alpha val="22000"/>
                </a:srgbClr>
              </a:gs>
              <a:gs pos="70000">
                <a:srgbClr val="C8973A">
                  <a:alpha val="2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712050" y="714375"/>
            <a:ext cx="7590" cy="371475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C8973A">
                  <a:alpha val="22000"/>
                </a:srgbClr>
              </a:gs>
              <a:gs pos="70000">
                <a:srgbClr val="C8973A">
                  <a:alpha val="22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80350" y="2536254"/>
            <a:ext cx="70991" cy="70991"/>
          </a:xfrm>
          <a:prstGeom prst="ellipse">
            <a:avLst/>
          </a:prstGeom>
          <a:solidFill>
            <a:srgbClr val="C8973A">
              <a:alpha val="70000"/>
            </a:srgbClr>
          </a:solidFill>
          <a:ln/>
          <a:effectLst>
            <a:outerShdw blurRad="114300" dist="50800" dir="16200000" algn="bl" rotWithShape="0">
              <a:srgbClr val="C8973A">
                <a:alpha val="50000"/>
              </a:srgbClr>
            </a:outerShdw>
          </a:effectLst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566144" y="673945"/>
            <a:ext cx="3278997" cy="223481"/>
          </a:xfrm>
          <a:prstGeom prst="rect">
            <a:avLst/>
          </a:prstGeom>
          <a:noFill/>
          <a:ln w="9525">
            <a:solidFill>
              <a:srgbClr val="C8973A">
                <a:alpha val="60000"/>
              </a:srgbClr>
            </a:solidFill>
          </a:ln>
        </p:spPr>
        <p:txBody>
          <a:bodyPr wrap="none" lIns="86360" tIns="21590" rIns="86360" bIns="2159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123" dirty="0">
                <a:solidFill>
                  <a:srgbClr val="C897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OPTICAL FABRICATION ENTERPRISE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566144" y="1930674"/>
            <a:ext cx="3217514" cy="247352"/>
          </a:xfrm>
          <a:prstGeom prst="roundRect">
            <a:avLst>
              <a:gd name="adj" fmla="val 5648"/>
            </a:avLst>
          </a:prstGeom>
          <a:solidFill>
            <a:srgbClr val="C8973A">
              <a:alpha val="8000"/>
            </a:srgbClr>
          </a:solidFill>
          <a:ln w="9525">
            <a:solidFill>
              <a:srgbClr val="C8973A">
                <a:alpha val="45000"/>
              </a:srgbClr>
            </a:solidFill>
          </a:ln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Optical Solutions for Mission Readiness</a:t>
            </a:r>
          </a:p>
        </p:txBody>
      </p:sp>
      <p:sp>
        <p:nvSpPr>
          <p:cNvPr id="28" name="Text 25"/>
          <p:cNvSpPr/>
          <p:nvPr/>
        </p:nvSpPr>
        <p:spPr>
          <a:xfrm>
            <a:off x="2486025" y="1935956"/>
            <a:ext cx="1962567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ts val="1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571500" y="2352973"/>
            <a:ext cx="3913069" cy="1360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ts val="3402"/>
              </a:lnSpc>
              <a:spcBef>
                <a:spcPts val="0"/>
              </a:spcBef>
              <a:spcAft>
                <a:spcPts val="101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0" cap="none" spc="-31" normalizeH="0" baseline="0" noProof="0" dirty="0">
                <a:ln>
                  <a:noFill/>
                </a:ln>
                <a:solidFill>
                  <a:srgbClr val="F0F4F8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kumimoji="0" lang="en-US" sz="3150" b="0" i="0" u="none" strike="noStrike" kern="0" cap="none" spc="-31" normalizeH="0" baseline="0" noProof="0" dirty="0">
                <a:ln>
                  <a:noFill/>
                </a:ln>
                <a:solidFill>
                  <a:srgbClr val="C897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Digital Freeform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150" b="0" i="0" u="none" strike="noStrike" kern="0" cap="none" spc="-31" normalizeH="0" baseline="0" noProof="0" dirty="0">
                <a:ln>
                  <a:noFill/>
                </a:ln>
                <a:solidFill>
                  <a:srgbClr val="F0F4F8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Technology</a:t>
            </a:r>
            <a:endParaRPr kumimoji="0" lang="en-US" sz="31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571500" y="3777258"/>
            <a:ext cx="4219977" cy="220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ts val="1736"/>
              </a:lnSpc>
              <a:spcBef>
                <a:spcPts val="0"/>
              </a:spcBef>
              <a:spcAft>
                <a:spcPts val="2250"/>
              </a:spcAft>
              <a:buClrTx/>
              <a:buSzTx/>
              <a:buFontTx/>
              <a:buNone/>
              <a:tabLst/>
              <a:defRPr/>
            </a:pPr>
            <a:endParaRPr kumimoji="0" lang="en-US" sz="124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571500" y="4338638"/>
            <a:ext cx="342900" cy="7590"/>
          </a:xfrm>
          <a:prstGeom prst="rect">
            <a:avLst/>
          </a:prstGeom>
          <a:solidFill>
            <a:srgbClr val="C8973A">
              <a:alpha val="40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29"/>
          <p:cNvSpPr/>
          <p:nvPr/>
        </p:nvSpPr>
        <p:spPr>
          <a:xfrm>
            <a:off x="1085850" y="4283422"/>
            <a:ext cx="2593181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ts val="9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" b="0" i="0" u="none" strike="noStrike" kern="1200" cap="none" spc="0" normalizeH="0" baseline="0" noProof="0" dirty="0">
                <a:ln>
                  <a:noFill/>
                </a:ln>
                <a:solidFill>
                  <a:srgbClr val="8DA8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PRECISION  |  PERFORMANCE  |  MISSION READY</a:t>
            </a:r>
            <a:endParaRPr kumimoji="0" lang="en-US" sz="6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30"/>
          <p:cNvSpPr/>
          <p:nvPr/>
        </p:nvSpPr>
        <p:spPr>
          <a:xfrm>
            <a:off x="3614738" y="4338638"/>
            <a:ext cx="342900" cy="7590"/>
          </a:xfrm>
          <a:prstGeom prst="rect">
            <a:avLst/>
          </a:prstGeom>
          <a:solidFill>
            <a:srgbClr val="C8973A">
              <a:alpha val="40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2"/>
          <p:cNvSpPr/>
          <p:nvPr/>
        </p:nvSpPr>
        <p:spPr>
          <a:xfrm>
            <a:off x="0" y="4800600"/>
            <a:ext cx="9144000" cy="9525"/>
          </a:xfrm>
          <a:prstGeom prst="rect">
            <a:avLst/>
          </a:prstGeom>
          <a:solidFill>
            <a:srgbClr val="C8973A">
              <a:alpha val="20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34"/>
          <p:cNvSpPr/>
          <p:nvPr/>
        </p:nvSpPr>
        <p:spPr>
          <a:xfrm>
            <a:off x="1868835" y="4912668"/>
            <a:ext cx="7590" cy="128141"/>
          </a:xfrm>
          <a:prstGeom prst="rect">
            <a:avLst/>
          </a:prstGeom>
          <a:solidFill>
            <a:srgbClr val="8DA8C8">
              <a:alpha val="25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36"/>
          <p:cNvSpPr/>
          <p:nvPr/>
        </p:nvSpPr>
        <p:spPr>
          <a:xfrm>
            <a:off x="4193679" y="4912668"/>
            <a:ext cx="7590" cy="128141"/>
          </a:xfrm>
          <a:prstGeom prst="rect">
            <a:avLst/>
          </a:prstGeom>
          <a:solidFill>
            <a:srgbClr val="8DA8C8">
              <a:alpha val="25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57F7160-6412-9FBE-967C-E8B5E9D72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401" y="1337280"/>
            <a:ext cx="2539930" cy="25399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A29C058-1474-D959-2917-B6B445274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75" y="991885"/>
            <a:ext cx="871973" cy="8585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6194B-206C-878A-93D8-4C202D11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85" y="197059"/>
            <a:ext cx="6168029" cy="474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6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8973A">
                  <a:alpha val="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8973A">
                  <a:alpha val="4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23875" y="1791891"/>
            <a:ext cx="21580" cy="533847"/>
          </a:xfrm>
          <a:custGeom>
            <a:avLst/>
            <a:gdLst/>
            <a:ahLst/>
            <a:cxnLst/>
            <a:rect l="l" t="t" r="r" b="b"/>
            <a:pathLst>
              <a:path w="21580" h="533847">
                <a:moveTo>
                  <a:pt x="0" y="57150"/>
                </a:moveTo>
                <a:lnTo>
                  <a:pt x="2698" y="39799"/>
                </a:lnTo>
                <a:lnTo>
                  <a:pt x="5395" y="32911"/>
                </a:lnTo>
                <a:lnTo>
                  <a:pt x="8093" y="27833"/>
                </a:lnTo>
                <a:lnTo>
                  <a:pt x="10790" y="23730"/>
                </a:lnTo>
                <a:lnTo>
                  <a:pt x="13488" y="20276"/>
                </a:lnTo>
                <a:lnTo>
                  <a:pt x="16185" y="17300"/>
                </a:lnTo>
                <a:lnTo>
                  <a:pt x="18883" y="14703"/>
                </a:lnTo>
                <a:lnTo>
                  <a:pt x="21580" y="12419"/>
                </a:lnTo>
                <a:lnTo>
                  <a:pt x="21580" y="521428"/>
                </a:lnTo>
                <a:lnTo>
                  <a:pt x="18883" y="519143"/>
                </a:lnTo>
                <a:lnTo>
                  <a:pt x="16185" y="516546"/>
                </a:lnTo>
                <a:lnTo>
                  <a:pt x="13488" y="513571"/>
                </a:lnTo>
                <a:lnTo>
                  <a:pt x="10790" y="510116"/>
                </a:lnTo>
                <a:lnTo>
                  <a:pt x="8093" y="506014"/>
                </a:lnTo>
                <a:lnTo>
                  <a:pt x="5395" y="500936"/>
                </a:lnTo>
                <a:lnTo>
                  <a:pt x="2698" y="494047"/>
                </a:lnTo>
                <a:lnTo>
                  <a:pt x="0" y="476697"/>
                </a:lnTo>
                <a:close/>
              </a:path>
            </a:pathLst>
          </a:custGeom>
          <a:solidFill>
            <a:srgbClr val="C8973A">
              <a:alpha val="7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23875" y="2401937"/>
            <a:ext cx="21580" cy="533847"/>
          </a:xfrm>
          <a:custGeom>
            <a:avLst/>
            <a:gdLst/>
            <a:ahLst/>
            <a:cxnLst/>
            <a:rect l="l" t="t" r="r" b="b"/>
            <a:pathLst>
              <a:path w="21580" h="533847">
                <a:moveTo>
                  <a:pt x="0" y="57150"/>
                </a:moveTo>
                <a:lnTo>
                  <a:pt x="2698" y="39799"/>
                </a:lnTo>
                <a:lnTo>
                  <a:pt x="5395" y="32911"/>
                </a:lnTo>
                <a:lnTo>
                  <a:pt x="8093" y="27833"/>
                </a:lnTo>
                <a:lnTo>
                  <a:pt x="10790" y="23730"/>
                </a:lnTo>
                <a:lnTo>
                  <a:pt x="13488" y="20276"/>
                </a:lnTo>
                <a:lnTo>
                  <a:pt x="16185" y="17300"/>
                </a:lnTo>
                <a:lnTo>
                  <a:pt x="18883" y="14703"/>
                </a:lnTo>
                <a:lnTo>
                  <a:pt x="21580" y="12419"/>
                </a:lnTo>
                <a:lnTo>
                  <a:pt x="21580" y="521428"/>
                </a:lnTo>
                <a:lnTo>
                  <a:pt x="18883" y="519143"/>
                </a:lnTo>
                <a:lnTo>
                  <a:pt x="16185" y="516546"/>
                </a:lnTo>
                <a:lnTo>
                  <a:pt x="13488" y="513571"/>
                </a:lnTo>
                <a:lnTo>
                  <a:pt x="10790" y="510116"/>
                </a:lnTo>
                <a:lnTo>
                  <a:pt x="8093" y="506014"/>
                </a:lnTo>
                <a:lnTo>
                  <a:pt x="5395" y="500936"/>
                </a:lnTo>
                <a:lnTo>
                  <a:pt x="2698" y="494047"/>
                </a:lnTo>
                <a:lnTo>
                  <a:pt x="0" y="476697"/>
                </a:lnTo>
                <a:close/>
              </a:path>
            </a:pathLst>
          </a:custGeom>
          <a:solidFill>
            <a:srgbClr val="C8973A">
              <a:alpha val="7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23875" y="3011984"/>
            <a:ext cx="21580" cy="415231"/>
          </a:xfrm>
          <a:custGeom>
            <a:avLst/>
            <a:gdLst/>
            <a:ahLst/>
            <a:cxnLst/>
            <a:rect l="l" t="t" r="r" b="b"/>
            <a:pathLst>
              <a:path w="21580" h="415231">
                <a:moveTo>
                  <a:pt x="0" y="57150"/>
                </a:moveTo>
                <a:lnTo>
                  <a:pt x="2698" y="39799"/>
                </a:lnTo>
                <a:lnTo>
                  <a:pt x="5395" y="32911"/>
                </a:lnTo>
                <a:lnTo>
                  <a:pt x="8093" y="27833"/>
                </a:lnTo>
                <a:lnTo>
                  <a:pt x="10790" y="23730"/>
                </a:lnTo>
                <a:lnTo>
                  <a:pt x="13488" y="20276"/>
                </a:lnTo>
                <a:lnTo>
                  <a:pt x="16185" y="17300"/>
                </a:lnTo>
                <a:lnTo>
                  <a:pt x="18883" y="14703"/>
                </a:lnTo>
                <a:lnTo>
                  <a:pt x="21580" y="12419"/>
                </a:lnTo>
                <a:lnTo>
                  <a:pt x="21580" y="402812"/>
                </a:lnTo>
                <a:lnTo>
                  <a:pt x="18883" y="400528"/>
                </a:lnTo>
                <a:lnTo>
                  <a:pt x="16185" y="397931"/>
                </a:lnTo>
                <a:lnTo>
                  <a:pt x="13488" y="394955"/>
                </a:lnTo>
                <a:lnTo>
                  <a:pt x="10790" y="391501"/>
                </a:lnTo>
                <a:lnTo>
                  <a:pt x="8093" y="387398"/>
                </a:lnTo>
                <a:lnTo>
                  <a:pt x="5395" y="382320"/>
                </a:lnTo>
                <a:lnTo>
                  <a:pt x="2698" y="375432"/>
                </a:lnTo>
                <a:lnTo>
                  <a:pt x="0" y="358081"/>
                </a:lnTo>
                <a:close/>
              </a:path>
            </a:pathLst>
          </a:custGeom>
          <a:solidFill>
            <a:srgbClr val="C8973A">
              <a:alpha val="7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23875" y="3503414"/>
            <a:ext cx="21580" cy="415231"/>
          </a:xfrm>
          <a:custGeom>
            <a:avLst/>
            <a:gdLst/>
            <a:ahLst/>
            <a:cxnLst/>
            <a:rect l="l" t="t" r="r" b="b"/>
            <a:pathLst>
              <a:path w="21580" h="415231">
                <a:moveTo>
                  <a:pt x="0" y="57150"/>
                </a:moveTo>
                <a:lnTo>
                  <a:pt x="2698" y="39799"/>
                </a:lnTo>
                <a:lnTo>
                  <a:pt x="5395" y="32911"/>
                </a:lnTo>
                <a:lnTo>
                  <a:pt x="8093" y="27833"/>
                </a:lnTo>
                <a:lnTo>
                  <a:pt x="10790" y="23730"/>
                </a:lnTo>
                <a:lnTo>
                  <a:pt x="13488" y="20276"/>
                </a:lnTo>
                <a:lnTo>
                  <a:pt x="16185" y="17300"/>
                </a:lnTo>
                <a:lnTo>
                  <a:pt x="18883" y="14703"/>
                </a:lnTo>
                <a:lnTo>
                  <a:pt x="21580" y="12419"/>
                </a:lnTo>
                <a:lnTo>
                  <a:pt x="21580" y="402812"/>
                </a:lnTo>
                <a:lnTo>
                  <a:pt x="18883" y="400528"/>
                </a:lnTo>
                <a:lnTo>
                  <a:pt x="16185" y="397931"/>
                </a:lnTo>
                <a:lnTo>
                  <a:pt x="13488" y="394955"/>
                </a:lnTo>
                <a:lnTo>
                  <a:pt x="10790" y="391501"/>
                </a:lnTo>
                <a:lnTo>
                  <a:pt x="8093" y="387398"/>
                </a:lnTo>
                <a:lnTo>
                  <a:pt x="5395" y="382320"/>
                </a:lnTo>
                <a:lnTo>
                  <a:pt x="2698" y="375432"/>
                </a:lnTo>
                <a:lnTo>
                  <a:pt x="0" y="358081"/>
                </a:lnTo>
                <a:close/>
              </a:path>
            </a:pathLst>
          </a:custGeom>
          <a:solidFill>
            <a:srgbClr val="C8973A">
              <a:alpha val="7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523875" y="3994845"/>
            <a:ext cx="21580" cy="415231"/>
          </a:xfrm>
          <a:custGeom>
            <a:avLst/>
            <a:gdLst/>
            <a:ahLst/>
            <a:cxnLst/>
            <a:rect l="l" t="t" r="r" b="b"/>
            <a:pathLst>
              <a:path w="21580" h="415231">
                <a:moveTo>
                  <a:pt x="0" y="57150"/>
                </a:moveTo>
                <a:lnTo>
                  <a:pt x="2698" y="39799"/>
                </a:lnTo>
                <a:lnTo>
                  <a:pt x="5395" y="32911"/>
                </a:lnTo>
                <a:lnTo>
                  <a:pt x="8093" y="27833"/>
                </a:lnTo>
                <a:lnTo>
                  <a:pt x="10790" y="23730"/>
                </a:lnTo>
                <a:lnTo>
                  <a:pt x="13488" y="20276"/>
                </a:lnTo>
                <a:lnTo>
                  <a:pt x="16185" y="17300"/>
                </a:lnTo>
                <a:lnTo>
                  <a:pt x="18883" y="14703"/>
                </a:lnTo>
                <a:lnTo>
                  <a:pt x="21580" y="12419"/>
                </a:lnTo>
                <a:lnTo>
                  <a:pt x="21580" y="402812"/>
                </a:lnTo>
                <a:lnTo>
                  <a:pt x="18883" y="400528"/>
                </a:lnTo>
                <a:lnTo>
                  <a:pt x="16185" y="397931"/>
                </a:lnTo>
                <a:lnTo>
                  <a:pt x="13488" y="394955"/>
                </a:lnTo>
                <a:lnTo>
                  <a:pt x="10790" y="391501"/>
                </a:lnTo>
                <a:lnTo>
                  <a:pt x="8093" y="387398"/>
                </a:lnTo>
                <a:lnTo>
                  <a:pt x="5395" y="382320"/>
                </a:lnTo>
                <a:lnTo>
                  <a:pt x="2698" y="375432"/>
                </a:lnTo>
                <a:lnTo>
                  <a:pt x="0" y="358081"/>
                </a:lnTo>
                <a:close/>
              </a:path>
            </a:pathLst>
          </a:custGeom>
          <a:solidFill>
            <a:srgbClr val="C8973A">
              <a:alpha val="7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286030" y="0"/>
            <a:ext cx="1857970" cy="5143500"/>
          </a:xfrm>
          <a:prstGeom prst="rect">
            <a:avLst/>
          </a:prstGeom>
          <a:gradFill rotWithShape="1">
            <a:gsLst>
              <a:gs pos="0">
                <a:srgbClr val="0D2444"/>
              </a:gs>
              <a:gs pos="100000">
                <a:srgbClr val="091830"/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286030" y="0"/>
            <a:ext cx="9525" cy="5143500"/>
          </a:xfrm>
          <a:prstGeom prst="rect">
            <a:avLst/>
          </a:prstGeom>
          <a:solidFill>
            <a:srgbClr val="C8973A">
              <a:alpha val="18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8277" y="1166217"/>
            <a:ext cx="857250" cy="85725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7467005" y="2437358"/>
            <a:ext cx="1505545" cy="479960"/>
          </a:xfrm>
          <a:prstGeom prst="roundRect">
            <a:avLst>
              <a:gd name="adj" fmla="val 8997"/>
            </a:avLst>
          </a:prstGeom>
          <a:solidFill>
            <a:srgbClr val="C8973A">
              <a:alpha val="13000"/>
            </a:srgbClr>
          </a:solidFill>
          <a:ln w="9525">
            <a:solidFill>
              <a:srgbClr val="C8973A">
                <a:alpha val="35000"/>
              </a:srgbClr>
            </a:solidFill>
          </a:ln>
        </p:spPr>
        <p:txBody>
          <a:bodyPr wrap="square" lIns="114300" tIns="71120" rIns="114300" bIns="71120" rtlCol="0" anchor="t"/>
          <a:lstStyle/>
          <a:p>
            <a:pPr marL="0" indent="0" algn="ctr">
              <a:buNone/>
            </a:pPr>
            <a:r>
              <a:rPr lang="en-US" sz="1240" b="1" kern="0" spc="25" dirty="0">
                <a:solidFill>
                  <a:srgbClr val="C8973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Wider</a:t>
            </a:r>
            <a:endParaRPr lang="en-US" sz="1240" dirty="0"/>
          </a:p>
          <a:p>
            <a:pPr marL="0" indent="0" algn="ctr">
              <a:buNone/>
            </a:pPr>
            <a:r>
              <a:rPr lang="en-US" sz="620" kern="0" spc="50" dirty="0">
                <a:solidFill>
                  <a:srgbClr val="8DA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VIEWING ZONES</a:t>
            </a:r>
            <a:endParaRPr lang="en-US" sz="1240" dirty="0"/>
          </a:p>
        </p:txBody>
      </p:sp>
      <p:sp>
        <p:nvSpPr>
          <p:cNvPr id="13" name="Text 10"/>
          <p:cNvSpPr/>
          <p:nvPr/>
        </p:nvSpPr>
        <p:spPr>
          <a:xfrm>
            <a:off x="7467005" y="2974330"/>
            <a:ext cx="1505545" cy="479960"/>
          </a:xfrm>
          <a:prstGeom prst="roundRect">
            <a:avLst>
              <a:gd name="adj" fmla="val 8997"/>
            </a:avLst>
          </a:prstGeom>
          <a:solidFill>
            <a:srgbClr val="C8973A">
              <a:alpha val="13000"/>
            </a:srgbClr>
          </a:solidFill>
          <a:ln w="9525">
            <a:solidFill>
              <a:srgbClr val="C8973A">
                <a:alpha val="35000"/>
              </a:srgbClr>
            </a:solidFill>
          </a:ln>
        </p:spPr>
        <p:txBody>
          <a:bodyPr wrap="square" lIns="114300" tIns="71120" rIns="114300" bIns="71120" rtlCol="0" anchor="t"/>
          <a:lstStyle/>
          <a:p>
            <a:pPr marL="0" indent="0" algn="ctr">
              <a:buNone/>
            </a:pPr>
            <a:r>
              <a:rPr lang="en-US" sz="1240" b="1" kern="0" spc="25" dirty="0">
                <a:solidFill>
                  <a:srgbClr val="C8973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Faster</a:t>
            </a:r>
            <a:endParaRPr lang="en-US" sz="1240" dirty="0"/>
          </a:p>
          <a:p>
            <a:pPr marL="0" indent="0" algn="ctr">
              <a:buNone/>
            </a:pPr>
            <a:r>
              <a:rPr lang="en-US" sz="620" kern="0" spc="50" dirty="0">
                <a:solidFill>
                  <a:srgbClr val="8DA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ADAPTATION</a:t>
            </a:r>
            <a:endParaRPr lang="en-US" sz="1240" dirty="0"/>
          </a:p>
        </p:txBody>
      </p:sp>
      <p:sp>
        <p:nvSpPr>
          <p:cNvPr id="14" name="Text 11"/>
          <p:cNvSpPr/>
          <p:nvPr/>
        </p:nvSpPr>
        <p:spPr>
          <a:xfrm>
            <a:off x="7467005" y="3511302"/>
            <a:ext cx="1505545" cy="479960"/>
          </a:xfrm>
          <a:prstGeom prst="roundRect">
            <a:avLst>
              <a:gd name="adj" fmla="val 8997"/>
            </a:avLst>
          </a:prstGeom>
          <a:solidFill>
            <a:srgbClr val="C8973A">
              <a:alpha val="13000"/>
            </a:srgbClr>
          </a:solidFill>
          <a:ln w="9525">
            <a:solidFill>
              <a:srgbClr val="C8973A">
                <a:alpha val="35000"/>
              </a:srgbClr>
            </a:solidFill>
          </a:ln>
        </p:spPr>
        <p:txBody>
          <a:bodyPr wrap="square" lIns="114300" tIns="71120" rIns="114300" bIns="71120" rtlCol="0" anchor="t"/>
          <a:lstStyle/>
          <a:p>
            <a:pPr marL="0" indent="0" algn="ctr">
              <a:buNone/>
            </a:pPr>
            <a:r>
              <a:rPr lang="en-US" sz="1240" b="1" kern="0" spc="25" dirty="0">
                <a:solidFill>
                  <a:srgbClr val="C8973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360°</a:t>
            </a:r>
            <a:endParaRPr lang="en-US" sz="1240" dirty="0"/>
          </a:p>
          <a:p>
            <a:pPr marL="0" indent="0" algn="ctr">
              <a:buNone/>
            </a:pPr>
            <a:r>
              <a:rPr lang="en-US" sz="620" kern="0" spc="50" dirty="0">
                <a:solidFill>
                  <a:srgbClr val="8DA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OPTIMIZED SURFACE</a:t>
            </a:r>
            <a:endParaRPr lang="en-US" sz="1240" dirty="0"/>
          </a:p>
        </p:txBody>
      </p:sp>
      <p:sp>
        <p:nvSpPr>
          <p:cNvPr id="15" name="Text 12"/>
          <p:cNvSpPr/>
          <p:nvPr/>
        </p:nvSpPr>
        <p:spPr>
          <a:xfrm>
            <a:off x="0" y="0"/>
            <a:ext cx="43160" cy="5143500"/>
          </a:xfrm>
          <a:prstGeom prst="rect">
            <a:avLst/>
          </a:prstGeom>
          <a:gradFill rotWithShape="1">
            <a:gsLst>
              <a:gs pos="0">
                <a:srgbClr val="C8973A"/>
              </a:gs>
              <a:gs pos="100000">
                <a:srgbClr val="C8973A">
                  <a:alpha val="2000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0" y="0"/>
            <a:ext cx="9144000" cy="21580"/>
          </a:xfrm>
          <a:prstGeom prst="rect">
            <a:avLst/>
          </a:prstGeom>
          <a:gradFill rotWithShape="1">
            <a:gsLst>
              <a:gs pos="0">
                <a:srgbClr val="C8973A"/>
              </a:gs>
              <a:gs pos="100000">
                <a:srgbClr val="C8973A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4"/>
          <p:cNvSpPr/>
          <p:nvPr/>
        </p:nvSpPr>
        <p:spPr>
          <a:xfrm>
            <a:off x="514350" y="775841"/>
            <a:ext cx="200620" cy="13841"/>
          </a:xfrm>
          <a:prstGeom prst="roundRect">
            <a:avLst>
              <a:gd name="adj" fmla="val 100932"/>
            </a:avLst>
          </a:prstGeom>
          <a:solidFill>
            <a:srgbClr val="C8973A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5"/>
          <p:cNvSpPr/>
          <p:nvPr/>
        </p:nvSpPr>
        <p:spPr>
          <a:xfrm>
            <a:off x="514350" y="898922"/>
            <a:ext cx="6615648" cy="585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97"/>
              </a:lnSpc>
              <a:spcAft>
                <a:spcPts val="230"/>
              </a:spcAft>
              <a:buNone/>
            </a:pPr>
            <a:r>
              <a:rPr lang="en-US" sz="1910" dirty="0">
                <a:solidFill>
                  <a:srgbClr val="F0F4F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Freeform Progressive Lenses:</a:t>
            </a:r>
            <a:br/>
            <a:r>
              <a:rPr lang="en-US" sz="1910" b="1" dirty="0">
                <a:solidFill>
                  <a:srgbClr val="C897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Superior Solution</a:t>
            </a:r>
            <a:endParaRPr lang="en-US" sz="1910" dirty="0"/>
          </a:p>
        </p:txBody>
      </p:sp>
      <p:sp>
        <p:nvSpPr>
          <p:cNvPr id="19" name="Text 16"/>
          <p:cNvSpPr/>
          <p:nvPr/>
        </p:nvSpPr>
        <p:spPr>
          <a:xfrm>
            <a:off x="514350" y="1485900"/>
            <a:ext cx="7134523" cy="139005"/>
          </a:xfrm>
          <a:prstGeom prst="rect">
            <a:avLst/>
          </a:prstGeom>
          <a:noFill/>
          <a:ln/>
        </p:spPr>
        <p:txBody>
          <a:bodyPr wrap="none" lIns="13970" tIns="0" rIns="0" bIns="0" rtlCol="0" anchor="t"/>
          <a:lstStyle/>
          <a:p>
            <a:pPr marL="0" indent="0" algn="l">
              <a:lnSpc>
                <a:spcPts val="1095"/>
              </a:lnSpc>
              <a:spcAft>
                <a:spcPts val="1240"/>
              </a:spcAft>
              <a:buNone/>
            </a:pPr>
            <a:r>
              <a:rPr lang="en-US" sz="730" dirty="0">
                <a:solidFill>
                  <a:srgbClr val="8DA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Progressive Addition Lenses benefit enormously from digital freeform surfacing technology.</a:t>
            </a:r>
            <a:endParaRPr lang="en-US" sz="730" dirty="0"/>
          </a:p>
        </p:txBody>
      </p:sp>
      <p:sp>
        <p:nvSpPr>
          <p:cNvPr id="20" name="Text 17"/>
          <p:cNvSpPr/>
          <p:nvPr/>
        </p:nvSpPr>
        <p:spPr>
          <a:xfrm>
            <a:off x="514350" y="1782366"/>
            <a:ext cx="6485930" cy="552896"/>
          </a:xfrm>
          <a:prstGeom prst="roundRect">
            <a:avLst>
              <a:gd name="adj" fmla="val 10336"/>
            </a:avLst>
          </a:prstGeom>
          <a:solidFill>
            <a:srgbClr val="122A50"/>
          </a:solidFill>
          <a:ln w="9525">
            <a:solidFill>
              <a:srgbClr val="C8973A">
                <a:alpha val="14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8"/>
          <p:cNvSpPr/>
          <p:nvPr/>
        </p:nvSpPr>
        <p:spPr>
          <a:xfrm>
            <a:off x="624185" y="1870621"/>
            <a:ext cx="257770" cy="257770"/>
          </a:xfrm>
          <a:prstGeom prst="roundRect">
            <a:avLst>
              <a:gd name="adj" fmla="val 16751"/>
            </a:avLst>
          </a:prstGeom>
          <a:solidFill>
            <a:srgbClr val="C8973A">
              <a:alpha val="10000"/>
            </a:srgbClr>
          </a:solidFill>
          <a:ln w="9525">
            <a:solidFill>
              <a:srgbClr val="C8973A">
                <a:alpha val="28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702" y="1933137"/>
            <a:ext cx="132588" cy="132588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982266" y="1870621"/>
            <a:ext cx="6483608" cy="120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48"/>
              </a:lnSpc>
              <a:buNone/>
            </a:pPr>
            <a:r>
              <a:rPr lang="en-US" sz="790" b="1" dirty="0">
                <a:solidFill>
                  <a:srgbClr val="F0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Wider Clear Viewing Zones</a:t>
            </a:r>
            <a:endParaRPr lang="en-US" sz="790" dirty="0"/>
          </a:p>
        </p:txBody>
      </p:sp>
      <p:sp>
        <p:nvSpPr>
          <p:cNvPr id="24" name="Text 20"/>
          <p:cNvSpPr/>
          <p:nvPr/>
        </p:nvSpPr>
        <p:spPr>
          <a:xfrm>
            <a:off x="982266" y="1998464"/>
            <a:ext cx="6012073" cy="260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80"/>
              </a:lnSpc>
              <a:buNone/>
            </a:pPr>
            <a:r>
              <a:rPr lang="en-US" sz="700" dirty="0">
                <a:solidFill>
                  <a:srgbClr val="8DA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Freeform PALs provide broader distance, intermediate, and near viewing corridors compared to conventional progressives — maximizing usable lens area.</a:t>
            </a:r>
            <a:endParaRPr lang="en-US" sz="700" dirty="0"/>
          </a:p>
        </p:txBody>
      </p:sp>
      <p:sp>
        <p:nvSpPr>
          <p:cNvPr id="25" name="Text 21"/>
          <p:cNvSpPr/>
          <p:nvPr/>
        </p:nvSpPr>
        <p:spPr>
          <a:xfrm>
            <a:off x="514350" y="2392412"/>
            <a:ext cx="6485930" cy="552896"/>
          </a:xfrm>
          <a:prstGeom prst="roundRect">
            <a:avLst>
              <a:gd name="adj" fmla="val 10336"/>
            </a:avLst>
          </a:prstGeom>
          <a:solidFill>
            <a:srgbClr val="122A50"/>
          </a:solidFill>
          <a:ln w="9525">
            <a:solidFill>
              <a:srgbClr val="C8973A">
                <a:alpha val="14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2"/>
          <p:cNvSpPr/>
          <p:nvPr/>
        </p:nvSpPr>
        <p:spPr>
          <a:xfrm>
            <a:off x="624185" y="2480667"/>
            <a:ext cx="257770" cy="257770"/>
          </a:xfrm>
          <a:prstGeom prst="roundRect">
            <a:avLst>
              <a:gd name="adj" fmla="val 16751"/>
            </a:avLst>
          </a:prstGeom>
          <a:solidFill>
            <a:srgbClr val="C8973A">
              <a:alpha val="10000"/>
            </a:srgbClr>
          </a:solidFill>
          <a:ln w="9525">
            <a:solidFill>
              <a:srgbClr val="C8973A">
                <a:alpha val="28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702" y="2543184"/>
            <a:ext cx="132588" cy="132588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982266" y="2480667"/>
            <a:ext cx="6483608" cy="120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48"/>
              </a:lnSpc>
              <a:buNone/>
            </a:pPr>
            <a:r>
              <a:rPr lang="en-US" sz="790" b="1" dirty="0">
                <a:solidFill>
                  <a:srgbClr val="F0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Faster Visual Adaptation</a:t>
            </a:r>
            <a:endParaRPr lang="en-US" sz="790" dirty="0"/>
          </a:p>
        </p:txBody>
      </p:sp>
      <p:sp>
        <p:nvSpPr>
          <p:cNvPr id="29" name="Text 24"/>
          <p:cNvSpPr/>
          <p:nvPr/>
        </p:nvSpPr>
        <p:spPr>
          <a:xfrm>
            <a:off x="982266" y="2608511"/>
            <a:ext cx="6012073" cy="260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80"/>
              </a:lnSpc>
              <a:buNone/>
            </a:pPr>
            <a:r>
              <a:rPr lang="en-US" sz="700" dirty="0">
                <a:solidFill>
                  <a:srgbClr val="8DA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members adapt to freeform progressives significantly faster than conventional designs — reducing downtime and improving operational readiness.</a:t>
            </a:r>
            <a:endParaRPr lang="en-US" sz="700" dirty="0"/>
          </a:p>
        </p:txBody>
      </p:sp>
      <p:sp>
        <p:nvSpPr>
          <p:cNvPr id="30" name="Text 25"/>
          <p:cNvSpPr/>
          <p:nvPr/>
        </p:nvSpPr>
        <p:spPr>
          <a:xfrm>
            <a:off x="514350" y="3002459"/>
            <a:ext cx="6485930" cy="434280"/>
          </a:xfrm>
          <a:prstGeom prst="roundRect">
            <a:avLst>
              <a:gd name="adj" fmla="val 13160"/>
            </a:avLst>
          </a:prstGeom>
          <a:solidFill>
            <a:srgbClr val="122A50"/>
          </a:solidFill>
          <a:ln w="9525">
            <a:solidFill>
              <a:srgbClr val="C8973A">
                <a:alpha val="14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1" name="Text 26"/>
          <p:cNvSpPr/>
          <p:nvPr/>
        </p:nvSpPr>
        <p:spPr>
          <a:xfrm>
            <a:off x="624185" y="3090714"/>
            <a:ext cx="257770" cy="257770"/>
          </a:xfrm>
          <a:prstGeom prst="roundRect">
            <a:avLst>
              <a:gd name="adj" fmla="val 16751"/>
            </a:avLst>
          </a:prstGeom>
          <a:solidFill>
            <a:srgbClr val="C8973A">
              <a:alpha val="10000"/>
            </a:srgbClr>
          </a:solidFill>
          <a:ln w="9525">
            <a:solidFill>
              <a:srgbClr val="C8973A">
                <a:alpha val="28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2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702" y="3153230"/>
            <a:ext cx="132588" cy="132588"/>
          </a:xfrm>
          <a:prstGeom prst="rect">
            <a:avLst/>
          </a:prstGeom>
        </p:spPr>
      </p:pic>
      <p:sp>
        <p:nvSpPr>
          <p:cNvPr id="33" name="Text 27"/>
          <p:cNvSpPr/>
          <p:nvPr/>
        </p:nvSpPr>
        <p:spPr>
          <a:xfrm>
            <a:off x="982266" y="3090714"/>
            <a:ext cx="6483608" cy="120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48"/>
              </a:lnSpc>
              <a:buNone/>
            </a:pPr>
            <a:r>
              <a:rPr lang="en-US" sz="790" b="1" dirty="0">
                <a:solidFill>
                  <a:srgbClr val="F0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Individualized Corridor Design</a:t>
            </a:r>
            <a:endParaRPr lang="en-US" sz="790" dirty="0"/>
          </a:p>
        </p:txBody>
      </p:sp>
      <p:sp>
        <p:nvSpPr>
          <p:cNvPr id="34" name="Text 28"/>
          <p:cNvSpPr/>
          <p:nvPr/>
        </p:nvSpPr>
        <p:spPr>
          <a:xfrm>
            <a:off x="982266" y="3218557"/>
            <a:ext cx="6483608" cy="124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80"/>
              </a:lnSpc>
              <a:buNone/>
            </a:pPr>
            <a:r>
              <a:rPr lang="en-US" sz="700" dirty="0">
                <a:solidFill>
                  <a:srgbClr val="8DA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progressive corridor is custom-positioned based on the wearer's exact pupil height and frame measurements — no generic fitting assumptions.</a:t>
            </a:r>
            <a:endParaRPr lang="en-US" sz="700" dirty="0"/>
          </a:p>
        </p:txBody>
      </p:sp>
      <p:sp>
        <p:nvSpPr>
          <p:cNvPr id="35" name="Text 29"/>
          <p:cNvSpPr/>
          <p:nvPr/>
        </p:nvSpPr>
        <p:spPr>
          <a:xfrm>
            <a:off x="514350" y="3493889"/>
            <a:ext cx="6485930" cy="434280"/>
          </a:xfrm>
          <a:prstGeom prst="roundRect">
            <a:avLst>
              <a:gd name="adj" fmla="val 13160"/>
            </a:avLst>
          </a:prstGeom>
          <a:solidFill>
            <a:srgbClr val="122A50"/>
          </a:solidFill>
          <a:ln w="9525">
            <a:solidFill>
              <a:srgbClr val="C8973A">
                <a:alpha val="14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6" name="Text 30"/>
          <p:cNvSpPr/>
          <p:nvPr/>
        </p:nvSpPr>
        <p:spPr>
          <a:xfrm>
            <a:off x="624185" y="3582144"/>
            <a:ext cx="257770" cy="257770"/>
          </a:xfrm>
          <a:prstGeom prst="roundRect">
            <a:avLst>
              <a:gd name="adj" fmla="val 16751"/>
            </a:avLst>
          </a:prstGeom>
          <a:solidFill>
            <a:srgbClr val="C8973A">
              <a:alpha val="10000"/>
            </a:srgbClr>
          </a:solidFill>
          <a:ln w="9525">
            <a:solidFill>
              <a:srgbClr val="C8973A">
                <a:alpha val="28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7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702" y="3644661"/>
            <a:ext cx="132588" cy="132588"/>
          </a:xfrm>
          <a:prstGeom prst="rect">
            <a:avLst/>
          </a:prstGeom>
        </p:spPr>
      </p:pic>
      <p:sp>
        <p:nvSpPr>
          <p:cNvPr id="38" name="Text 31"/>
          <p:cNvSpPr/>
          <p:nvPr/>
        </p:nvSpPr>
        <p:spPr>
          <a:xfrm>
            <a:off x="982266" y="3582144"/>
            <a:ext cx="6483608" cy="120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48"/>
              </a:lnSpc>
              <a:buNone/>
            </a:pPr>
            <a:r>
              <a:rPr lang="en-US" sz="790" b="1" dirty="0">
                <a:solidFill>
                  <a:srgbClr val="F0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Swim &amp; Sway</a:t>
            </a:r>
            <a:endParaRPr lang="en-US" sz="790" dirty="0"/>
          </a:p>
        </p:txBody>
      </p:sp>
      <p:sp>
        <p:nvSpPr>
          <p:cNvPr id="39" name="Text 32"/>
          <p:cNvSpPr/>
          <p:nvPr/>
        </p:nvSpPr>
        <p:spPr>
          <a:xfrm>
            <a:off x="982266" y="3709988"/>
            <a:ext cx="6483608" cy="12427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980"/>
              </a:lnSpc>
              <a:buNone/>
            </a:pPr>
            <a:r>
              <a:rPr lang="en-US" sz="700" dirty="0">
                <a:solidFill>
                  <a:srgbClr val="8DA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Peripheral distortion ("swim effect") is minimized, reducing disorientation during movement — </a:t>
            </a:r>
            <a:r>
              <a:rPr lang="en-US" sz="700" b="1" dirty="0">
                <a:solidFill>
                  <a:srgbClr val="C897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 for tactical environments</a:t>
            </a:r>
            <a:r>
              <a:rPr lang="en-US" sz="700" dirty="0">
                <a:solidFill>
                  <a:srgbClr val="8DA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700" dirty="0"/>
          </a:p>
        </p:txBody>
      </p:sp>
      <p:sp>
        <p:nvSpPr>
          <p:cNvPr id="40" name="Text 33"/>
          <p:cNvSpPr/>
          <p:nvPr/>
        </p:nvSpPr>
        <p:spPr>
          <a:xfrm>
            <a:off x="514350" y="3985320"/>
            <a:ext cx="6485930" cy="434280"/>
          </a:xfrm>
          <a:prstGeom prst="roundRect">
            <a:avLst>
              <a:gd name="adj" fmla="val 13160"/>
            </a:avLst>
          </a:prstGeom>
          <a:solidFill>
            <a:srgbClr val="122A50"/>
          </a:solidFill>
          <a:ln w="9525">
            <a:solidFill>
              <a:srgbClr val="C8973A">
                <a:alpha val="14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1" name="Text 34"/>
          <p:cNvSpPr/>
          <p:nvPr/>
        </p:nvSpPr>
        <p:spPr>
          <a:xfrm>
            <a:off x="624185" y="4073575"/>
            <a:ext cx="257770" cy="257770"/>
          </a:xfrm>
          <a:prstGeom prst="roundRect">
            <a:avLst>
              <a:gd name="adj" fmla="val 16751"/>
            </a:avLst>
          </a:prstGeom>
          <a:solidFill>
            <a:srgbClr val="C8973A">
              <a:alpha val="10000"/>
            </a:srgbClr>
          </a:solidFill>
          <a:ln w="9525">
            <a:solidFill>
              <a:srgbClr val="C8973A">
                <a:alpha val="28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2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702" y="4136091"/>
            <a:ext cx="132588" cy="132588"/>
          </a:xfrm>
          <a:prstGeom prst="rect">
            <a:avLst/>
          </a:prstGeom>
        </p:spPr>
      </p:pic>
      <p:sp>
        <p:nvSpPr>
          <p:cNvPr id="43" name="Text 35"/>
          <p:cNvSpPr/>
          <p:nvPr/>
        </p:nvSpPr>
        <p:spPr>
          <a:xfrm>
            <a:off x="982266" y="4073575"/>
            <a:ext cx="6483608" cy="120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48"/>
              </a:lnSpc>
              <a:buNone/>
            </a:pPr>
            <a:r>
              <a:rPr lang="en-US" sz="790" b="1" dirty="0">
                <a:solidFill>
                  <a:srgbClr val="F0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Performance Across All Gaze Angles</a:t>
            </a:r>
            <a:endParaRPr lang="en-US" sz="790" dirty="0"/>
          </a:p>
        </p:txBody>
      </p:sp>
      <p:sp>
        <p:nvSpPr>
          <p:cNvPr id="44" name="Text 36"/>
          <p:cNvSpPr/>
          <p:nvPr/>
        </p:nvSpPr>
        <p:spPr>
          <a:xfrm>
            <a:off x="982266" y="4201418"/>
            <a:ext cx="6483608" cy="124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80"/>
              </a:lnSpc>
              <a:buNone/>
            </a:pPr>
            <a:r>
              <a:rPr lang="en-US" sz="700" dirty="0">
                <a:solidFill>
                  <a:srgbClr val="8DA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Optical performance is consistent whether looking straight ahead or in peripheral gaze — engineered for the full range of warfighter visual demands.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8973A">
                  <a:alpha val="3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8973A">
                  <a:alpha val="3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857530" y="0"/>
            <a:ext cx="1286470" cy="1286470"/>
          </a:xfrm>
          <a:prstGeom prst="rect">
            <a:avLst/>
          </a:prstGeom>
          <a:gradFill rotWithShape="1">
            <a:gsLst>
              <a:gs pos="0">
                <a:srgbClr val="C8973A">
                  <a:alpha val="7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t="100000" r="10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4286250"/>
            <a:ext cx="1143000" cy="857250"/>
          </a:xfrm>
          <a:prstGeom prst="rect">
            <a:avLst/>
          </a:prstGeom>
          <a:gradFill rotWithShape="1">
            <a:gsLst>
              <a:gs pos="0">
                <a:srgbClr val="2E7D52">
                  <a:alpha val="7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100000" b="100000"/>
            </a:path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72070" y="228600"/>
            <a:ext cx="400050" cy="21580"/>
          </a:xfrm>
          <a:prstGeom prst="roundRect">
            <a:avLst>
              <a:gd name="adj" fmla="val 64736"/>
            </a:avLst>
          </a:prstGeom>
          <a:solidFill>
            <a:srgbClr val="C8973A"/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72070" y="307330"/>
            <a:ext cx="4349807" cy="30093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370"/>
              </a:lnSpc>
              <a:buNone/>
            </a:pPr>
            <a:r>
              <a:rPr lang="en-US" sz="1580" kern="0" spc="170" dirty="0">
                <a:solidFill>
                  <a:srgbClr val="F0F4F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BENEFITS FOR SERVICE MEMBERS</a:t>
            </a:r>
            <a:endParaRPr lang="en-US" sz="158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>
            <a:alphaModFix amt="18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5739" y="300335"/>
            <a:ext cx="236190" cy="23619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372070" y="779711"/>
            <a:ext cx="4006900" cy="467767"/>
          </a:xfrm>
          <a:prstGeom prst="roundRect">
            <a:avLst>
              <a:gd name="adj" fmla="val 12218"/>
            </a:avLst>
          </a:prstGeom>
          <a:gradFill rotWithShape="1">
            <a:gsLst>
              <a:gs pos="0">
                <a:srgbClr val="5C1A1A"/>
              </a:gs>
              <a:gs pos="100000">
                <a:srgbClr val="7A2222"/>
              </a:gs>
            </a:gsLst>
            <a:lin ang="2700000" scaled="1"/>
          </a:gradFill>
          <a:ln w="9525">
            <a:solidFill>
              <a:srgbClr val="C0392B">
                <a:alpha val="5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525066" y="899220"/>
            <a:ext cx="228600" cy="228600"/>
          </a:xfrm>
          <a:prstGeom prst="ellipse">
            <a:avLst/>
          </a:prstGeom>
          <a:solidFill>
            <a:srgbClr val="C0392B">
              <a:alpha val="2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072" y="947226"/>
            <a:ext cx="132588" cy="13258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39986" y="875556"/>
            <a:ext cx="1133207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30"/>
              </a:lnSpc>
              <a:buNone/>
            </a:pPr>
            <a:r>
              <a:rPr lang="en-US" sz="620" b="1" kern="0" spc="110" dirty="0">
                <a:solidFill>
                  <a:srgbClr val="E05C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LENSES</a:t>
            </a:r>
            <a:endParaRPr lang="en-US" sz="620" dirty="0"/>
          </a:p>
        </p:txBody>
      </p:sp>
      <p:sp>
        <p:nvSpPr>
          <p:cNvPr id="13" name="Text 9"/>
          <p:cNvSpPr/>
          <p:nvPr/>
        </p:nvSpPr>
        <p:spPr>
          <a:xfrm>
            <a:off x="839986" y="1001167"/>
            <a:ext cx="1133207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i="1" dirty="0">
                <a:solidFill>
                  <a:srgbClr val="F0C8C8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Conventional approach</a:t>
            </a:r>
            <a:endParaRPr lang="en-US" sz="790" dirty="0"/>
          </a:p>
        </p:txBody>
      </p:sp>
      <p:sp>
        <p:nvSpPr>
          <p:cNvPr id="14" name="Text 10"/>
          <p:cNvSpPr/>
          <p:nvPr/>
        </p:nvSpPr>
        <p:spPr>
          <a:xfrm>
            <a:off x="372070" y="1247477"/>
            <a:ext cx="4006900" cy="3454747"/>
          </a:xfrm>
          <a:prstGeom prst="rect">
            <a:avLst/>
          </a:prstGeom>
          <a:gradFill rotWithShape="1">
            <a:gsLst>
              <a:gs pos="0">
                <a:srgbClr val="5A1414">
                  <a:alpha val="22000"/>
                </a:srgbClr>
              </a:gs>
              <a:gs pos="100000">
                <a:srgbClr val="0B1F3A">
                  <a:alpha val="6000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372070" y="1247477"/>
            <a:ext cx="9525" cy="3454747"/>
          </a:xfrm>
          <a:prstGeom prst="rect">
            <a:avLst/>
          </a:prstGeom>
          <a:solidFill>
            <a:srgbClr val="C0392B">
              <a:alpha val="2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2"/>
          <p:cNvSpPr/>
          <p:nvPr/>
        </p:nvSpPr>
        <p:spPr>
          <a:xfrm>
            <a:off x="4369445" y="1247477"/>
            <a:ext cx="9525" cy="3454747"/>
          </a:xfrm>
          <a:prstGeom prst="rect">
            <a:avLst/>
          </a:prstGeom>
          <a:solidFill>
            <a:srgbClr val="C0392B">
              <a:alpha val="20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3"/>
          <p:cNvSpPr/>
          <p:nvPr/>
        </p:nvSpPr>
        <p:spPr>
          <a:xfrm>
            <a:off x="381595" y="1836241"/>
            <a:ext cx="3987850" cy="952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4"/>
          <p:cNvSpPr/>
          <p:nvPr/>
        </p:nvSpPr>
        <p:spPr>
          <a:xfrm>
            <a:off x="495895" y="1451521"/>
            <a:ext cx="200620" cy="200620"/>
          </a:xfrm>
          <a:prstGeom prst="ellipse">
            <a:avLst/>
          </a:prstGeom>
          <a:solidFill>
            <a:srgbClr val="C0392B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837" y="1485462"/>
            <a:ext cx="132588" cy="132588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82836" y="1451521"/>
            <a:ext cx="3541755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E8C0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prescription accuracy — steps of ±0.12D leave residual optical error</a:t>
            </a:r>
            <a:endParaRPr lang="en-US" sz="870" dirty="0"/>
          </a:p>
        </p:txBody>
      </p:sp>
      <p:sp>
        <p:nvSpPr>
          <p:cNvPr id="21" name="Text 16"/>
          <p:cNvSpPr/>
          <p:nvPr/>
        </p:nvSpPr>
        <p:spPr>
          <a:xfrm>
            <a:off x="381595" y="2515493"/>
            <a:ext cx="3987850" cy="952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17"/>
          <p:cNvSpPr/>
          <p:nvPr/>
        </p:nvSpPr>
        <p:spPr>
          <a:xfrm>
            <a:off x="495895" y="2130772"/>
            <a:ext cx="200620" cy="200620"/>
          </a:xfrm>
          <a:prstGeom prst="ellipse">
            <a:avLst/>
          </a:prstGeom>
          <a:solidFill>
            <a:srgbClr val="C0392B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837" y="2164714"/>
            <a:ext cx="132588" cy="132588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82836" y="2130772"/>
            <a:ext cx="3541755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E8C0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Peripheral distortion under stress — swim &amp; sway effect degrades situational awareness</a:t>
            </a:r>
            <a:endParaRPr lang="en-US" sz="870" dirty="0"/>
          </a:p>
        </p:txBody>
      </p:sp>
      <p:sp>
        <p:nvSpPr>
          <p:cNvPr id="25" name="Text 19"/>
          <p:cNvSpPr/>
          <p:nvPr/>
        </p:nvSpPr>
        <p:spPr>
          <a:xfrm>
            <a:off x="381595" y="3194745"/>
            <a:ext cx="3987850" cy="952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0"/>
          <p:cNvSpPr/>
          <p:nvPr/>
        </p:nvSpPr>
        <p:spPr>
          <a:xfrm>
            <a:off x="495895" y="2810024"/>
            <a:ext cx="200620" cy="200620"/>
          </a:xfrm>
          <a:prstGeom prst="ellipse">
            <a:avLst/>
          </a:prstGeom>
          <a:solidFill>
            <a:srgbClr val="C0392B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837" y="2843966"/>
            <a:ext cx="132588" cy="132588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782836" y="2810024"/>
            <a:ext cx="3541755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E8C0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Slower adaptation for progressive wearers — extended acclimation periods in the field</a:t>
            </a:r>
            <a:endParaRPr lang="en-US" sz="870" dirty="0"/>
          </a:p>
        </p:txBody>
      </p:sp>
      <p:sp>
        <p:nvSpPr>
          <p:cNvPr id="29" name="Text 22"/>
          <p:cNvSpPr/>
          <p:nvPr/>
        </p:nvSpPr>
        <p:spPr>
          <a:xfrm>
            <a:off x="381595" y="3874145"/>
            <a:ext cx="3987850" cy="952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0" name="Text 23"/>
          <p:cNvSpPr/>
          <p:nvPr/>
        </p:nvSpPr>
        <p:spPr>
          <a:xfrm>
            <a:off x="495895" y="3489424"/>
            <a:ext cx="200620" cy="200620"/>
          </a:xfrm>
          <a:prstGeom prst="ellipse">
            <a:avLst/>
          </a:prstGeom>
          <a:solidFill>
            <a:srgbClr val="C0392B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837" y="3523366"/>
            <a:ext cx="132588" cy="132588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782836" y="3489424"/>
            <a:ext cx="3541755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E8C0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Thicker, heavier lenses — reduced comfort and increased fatigue during extended wear</a:t>
            </a:r>
            <a:endParaRPr lang="en-US" sz="870" dirty="0"/>
          </a:p>
        </p:txBody>
      </p:sp>
      <p:sp>
        <p:nvSpPr>
          <p:cNvPr id="33" name="Text 25"/>
          <p:cNvSpPr/>
          <p:nvPr/>
        </p:nvSpPr>
        <p:spPr>
          <a:xfrm>
            <a:off x="495895" y="4168676"/>
            <a:ext cx="200620" cy="200620"/>
          </a:xfrm>
          <a:prstGeom prst="ellipse">
            <a:avLst/>
          </a:prstGeom>
          <a:solidFill>
            <a:srgbClr val="C0392B">
              <a:alpha val="18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4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9837" y="4202618"/>
            <a:ext cx="132588" cy="132588"/>
          </a:xfrm>
          <a:prstGeom prst="rect">
            <a:avLst/>
          </a:prstGeom>
        </p:spPr>
      </p:pic>
      <p:sp>
        <p:nvSpPr>
          <p:cNvPr id="35" name="Text 26"/>
          <p:cNvSpPr/>
          <p:nvPr/>
        </p:nvSpPr>
        <p:spPr>
          <a:xfrm>
            <a:off x="782836" y="4168676"/>
            <a:ext cx="3541755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E8C0B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One-size-fits-all design — no personalization for frame, PD, or individual visual habits</a:t>
            </a:r>
            <a:endParaRPr lang="en-US" sz="870" dirty="0"/>
          </a:p>
        </p:txBody>
      </p:sp>
      <p:sp>
        <p:nvSpPr>
          <p:cNvPr id="36" name="Text 27"/>
          <p:cNvSpPr/>
          <p:nvPr/>
        </p:nvSpPr>
        <p:spPr>
          <a:xfrm>
            <a:off x="4565005" y="779711"/>
            <a:ext cx="13841" cy="1768227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25000">
                <a:srgbClr val="C8973A">
                  <a:alpha val="50000"/>
                </a:srgbClr>
              </a:gs>
              <a:gs pos="50000">
                <a:srgbClr val="C8973A">
                  <a:alpha val="70000"/>
                </a:srgbClr>
              </a:gs>
              <a:gs pos="75000">
                <a:srgbClr val="C8973A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28"/>
          <p:cNvSpPr/>
          <p:nvPr/>
        </p:nvSpPr>
        <p:spPr>
          <a:xfrm>
            <a:off x="4436120" y="2605088"/>
            <a:ext cx="271760" cy="298936"/>
          </a:xfrm>
          <a:prstGeom prst="ellipse">
            <a:avLst/>
          </a:prstGeom>
          <a:solidFill>
            <a:srgbClr val="C8973A"/>
          </a:solidFill>
          <a:ln/>
          <a:effectLst>
            <a:outerShdw blurRad="114300" dist="50800" dir="16200000" algn="bl" rotWithShape="0">
              <a:srgbClr val="C8973A">
                <a:alpha val="45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730" b="1" kern="0" spc="60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</a:t>
            </a:r>
            <a:endParaRPr lang="en-US" sz="730" dirty="0"/>
          </a:p>
        </p:txBody>
      </p:sp>
      <p:sp>
        <p:nvSpPr>
          <p:cNvPr id="38" name="Text 29"/>
          <p:cNvSpPr/>
          <p:nvPr/>
        </p:nvSpPr>
        <p:spPr>
          <a:xfrm>
            <a:off x="4565005" y="2933998"/>
            <a:ext cx="13841" cy="1768227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25000">
                <a:srgbClr val="C8973A">
                  <a:alpha val="50000"/>
                </a:srgbClr>
              </a:gs>
              <a:gs pos="50000">
                <a:srgbClr val="C8973A">
                  <a:alpha val="70000"/>
                </a:srgbClr>
              </a:gs>
              <a:gs pos="75000">
                <a:srgbClr val="C8973A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9" name="Text 30"/>
          <p:cNvSpPr/>
          <p:nvPr/>
        </p:nvSpPr>
        <p:spPr>
          <a:xfrm>
            <a:off x="4765030" y="779711"/>
            <a:ext cx="4006900" cy="467767"/>
          </a:xfrm>
          <a:prstGeom prst="roundRect">
            <a:avLst>
              <a:gd name="adj" fmla="val 12218"/>
            </a:avLst>
          </a:prstGeom>
          <a:gradFill rotWithShape="1">
            <a:gsLst>
              <a:gs pos="0">
                <a:srgbClr val="1A4A30"/>
              </a:gs>
              <a:gs pos="100000">
                <a:srgbClr val="1F5E3A"/>
              </a:gs>
            </a:gsLst>
            <a:lin ang="2700000" scaled="1"/>
          </a:gradFill>
          <a:ln w="9525">
            <a:solidFill>
              <a:srgbClr val="2E7D52">
                <a:alpha val="55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0" name="Text 31"/>
          <p:cNvSpPr/>
          <p:nvPr/>
        </p:nvSpPr>
        <p:spPr>
          <a:xfrm>
            <a:off x="4918025" y="899220"/>
            <a:ext cx="228600" cy="228600"/>
          </a:xfrm>
          <a:prstGeom prst="ellipse">
            <a:avLst/>
          </a:prstGeom>
          <a:solidFill>
            <a:srgbClr val="2E7D52">
              <a:alpha val="3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1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6031" y="947226"/>
            <a:ext cx="132588" cy="132588"/>
          </a:xfrm>
          <a:prstGeom prst="rect">
            <a:avLst/>
          </a:prstGeom>
        </p:spPr>
      </p:pic>
      <p:sp>
        <p:nvSpPr>
          <p:cNvPr id="42" name="Text 32"/>
          <p:cNvSpPr/>
          <p:nvPr/>
        </p:nvSpPr>
        <p:spPr>
          <a:xfrm>
            <a:off x="5232946" y="875556"/>
            <a:ext cx="1586850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30"/>
              </a:lnSpc>
              <a:buNone/>
            </a:pPr>
            <a:r>
              <a:rPr lang="en-US" sz="620" b="1" kern="0" spc="110" dirty="0">
                <a:solidFill>
                  <a:srgbClr val="4EC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DOFEMS FREEFORM LENSES</a:t>
            </a:r>
            <a:endParaRPr lang="en-US" sz="620" dirty="0"/>
          </a:p>
        </p:txBody>
      </p:sp>
      <p:sp>
        <p:nvSpPr>
          <p:cNvPr id="43" name="Text 33"/>
          <p:cNvSpPr/>
          <p:nvPr/>
        </p:nvSpPr>
        <p:spPr>
          <a:xfrm>
            <a:off x="5232946" y="1001167"/>
            <a:ext cx="1586850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85"/>
              </a:lnSpc>
              <a:buNone/>
            </a:pPr>
            <a:r>
              <a:rPr lang="en-US" sz="790" i="1" dirty="0">
                <a:solidFill>
                  <a:srgbClr val="B4F0D2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precision advantage</a:t>
            </a:r>
            <a:endParaRPr lang="en-US" sz="790" dirty="0"/>
          </a:p>
        </p:txBody>
      </p:sp>
      <p:pic>
        <p:nvPicPr>
          <p:cNvPr id="44" name="Image 8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98839" y="947300"/>
            <a:ext cx="132588" cy="132588"/>
          </a:xfrm>
          <a:prstGeom prst="rect">
            <a:avLst/>
          </a:prstGeom>
        </p:spPr>
      </p:pic>
      <p:sp>
        <p:nvSpPr>
          <p:cNvPr id="45" name="Text 34"/>
          <p:cNvSpPr/>
          <p:nvPr/>
        </p:nvSpPr>
        <p:spPr>
          <a:xfrm>
            <a:off x="4765030" y="1247477"/>
            <a:ext cx="4006900" cy="3454747"/>
          </a:xfrm>
          <a:prstGeom prst="rect">
            <a:avLst/>
          </a:prstGeom>
          <a:gradFill rotWithShape="1">
            <a:gsLst>
              <a:gs pos="0">
                <a:srgbClr val="14462D">
                  <a:alpha val="30000"/>
                </a:srgbClr>
              </a:gs>
              <a:gs pos="100000">
                <a:srgbClr val="0B1F3A">
                  <a:alpha val="6000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6" name="Text 35"/>
          <p:cNvSpPr/>
          <p:nvPr/>
        </p:nvSpPr>
        <p:spPr>
          <a:xfrm>
            <a:off x="4765030" y="1247477"/>
            <a:ext cx="9525" cy="3454747"/>
          </a:xfrm>
          <a:prstGeom prst="rect">
            <a:avLst/>
          </a:prstGeom>
          <a:solidFill>
            <a:srgbClr val="2E7D52">
              <a:alpha val="25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7" name="Text 36"/>
          <p:cNvSpPr/>
          <p:nvPr/>
        </p:nvSpPr>
        <p:spPr>
          <a:xfrm>
            <a:off x="8762405" y="1247477"/>
            <a:ext cx="9525" cy="3454747"/>
          </a:xfrm>
          <a:prstGeom prst="rect">
            <a:avLst/>
          </a:prstGeom>
          <a:solidFill>
            <a:srgbClr val="2E7D52">
              <a:alpha val="25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8" name="Text 37"/>
          <p:cNvSpPr/>
          <p:nvPr/>
        </p:nvSpPr>
        <p:spPr>
          <a:xfrm>
            <a:off x="4774555" y="1836241"/>
            <a:ext cx="3987850" cy="952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9" name="Text 38"/>
          <p:cNvSpPr/>
          <p:nvPr/>
        </p:nvSpPr>
        <p:spPr>
          <a:xfrm>
            <a:off x="4888855" y="1451521"/>
            <a:ext cx="200620" cy="200620"/>
          </a:xfrm>
          <a:prstGeom prst="ellipse">
            <a:avLst/>
          </a:prstGeom>
          <a:solidFill>
            <a:srgbClr val="2E7D52">
              <a:alpha val="2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0" name="Image 9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22797" y="1485462"/>
            <a:ext cx="132588" cy="132588"/>
          </a:xfrm>
          <a:prstGeom prst="rect">
            <a:avLst/>
          </a:prstGeom>
        </p:spPr>
      </p:pic>
      <p:sp>
        <p:nvSpPr>
          <p:cNvPr id="51" name="Text 39"/>
          <p:cNvSpPr/>
          <p:nvPr/>
        </p:nvSpPr>
        <p:spPr>
          <a:xfrm>
            <a:off x="5175796" y="1451521"/>
            <a:ext cx="3541755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B0E8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Sub-±0.01D prescription precision — over 10× more accurate than conventional surfacing .</a:t>
            </a:r>
            <a:endParaRPr lang="en-US" sz="870" dirty="0"/>
          </a:p>
        </p:txBody>
      </p:sp>
      <p:sp>
        <p:nvSpPr>
          <p:cNvPr id="52" name="Text 40"/>
          <p:cNvSpPr/>
          <p:nvPr/>
        </p:nvSpPr>
        <p:spPr>
          <a:xfrm>
            <a:off x="4774555" y="2515493"/>
            <a:ext cx="3987850" cy="952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3" name="Text 41"/>
          <p:cNvSpPr/>
          <p:nvPr/>
        </p:nvSpPr>
        <p:spPr>
          <a:xfrm>
            <a:off x="4888855" y="2130772"/>
            <a:ext cx="200620" cy="200620"/>
          </a:xfrm>
          <a:prstGeom prst="ellipse">
            <a:avLst/>
          </a:prstGeom>
          <a:solidFill>
            <a:srgbClr val="2E7D52">
              <a:alpha val="2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4" name="Image 1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22797" y="2164714"/>
            <a:ext cx="132588" cy="132588"/>
          </a:xfrm>
          <a:prstGeom prst="rect">
            <a:avLst/>
          </a:prstGeom>
        </p:spPr>
      </p:pic>
      <p:sp>
        <p:nvSpPr>
          <p:cNvPr id="55" name="Text 42"/>
          <p:cNvSpPr/>
          <p:nvPr/>
        </p:nvSpPr>
        <p:spPr>
          <a:xfrm>
            <a:off x="5175796" y="2130772"/>
            <a:ext cx="3541755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B0E8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 vision edge-to-edge — every point of the lens optimized, distortion eliminated across the full field</a:t>
            </a:r>
            <a:endParaRPr lang="en-US" sz="870" dirty="0"/>
          </a:p>
        </p:txBody>
      </p:sp>
      <p:sp>
        <p:nvSpPr>
          <p:cNvPr id="56" name="Text 43"/>
          <p:cNvSpPr/>
          <p:nvPr/>
        </p:nvSpPr>
        <p:spPr>
          <a:xfrm>
            <a:off x="4774555" y="3194745"/>
            <a:ext cx="3987850" cy="952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7" name="Text 44"/>
          <p:cNvSpPr/>
          <p:nvPr/>
        </p:nvSpPr>
        <p:spPr>
          <a:xfrm>
            <a:off x="4888855" y="2810024"/>
            <a:ext cx="200620" cy="200620"/>
          </a:xfrm>
          <a:prstGeom prst="ellipse">
            <a:avLst/>
          </a:prstGeom>
          <a:solidFill>
            <a:srgbClr val="2E7D52">
              <a:alpha val="2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8" name="Image 1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22797" y="2843966"/>
            <a:ext cx="132588" cy="132588"/>
          </a:xfrm>
          <a:prstGeom prst="rect">
            <a:avLst/>
          </a:prstGeom>
        </p:spPr>
      </p:pic>
      <p:sp>
        <p:nvSpPr>
          <p:cNvPr id="59" name="Text 45"/>
          <p:cNvSpPr/>
          <p:nvPr/>
        </p:nvSpPr>
        <p:spPr>
          <a:xfrm>
            <a:off x="5175796" y="2810024"/>
            <a:ext cx="3541755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B0E8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 adaptation in the field — freeform design dramatically reduces acclimation time for progressive wearers</a:t>
            </a:r>
            <a:endParaRPr lang="en-US" sz="870" dirty="0"/>
          </a:p>
        </p:txBody>
      </p:sp>
      <p:sp>
        <p:nvSpPr>
          <p:cNvPr id="60" name="Text 46"/>
          <p:cNvSpPr/>
          <p:nvPr/>
        </p:nvSpPr>
        <p:spPr>
          <a:xfrm>
            <a:off x="4774555" y="3874145"/>
            <a:ext cx="3987850" cy="952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1" name="Text 47"/>
          <p:cNvSpPr/>
          <p:nvPr/>
        </p:nvSpPr>
        <p:spPr>
          <a:xfrm>
            <a:off x="4888855" y="3489424"/>
            <a:ext cx="200620" cy="200620"/>
          </a:xfrm>
          <a:prstGeom prst="ellipse">
            <a:avLst/>
          </a:prstGeom>
          <a:solidFill>
            <a:srgbClr val="2E7D52">
              <a:alpha val="2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2" name="Image 1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22797" y="3523366"/>
            <a:ext cx="132588" cy="132588"/>
          </a:xfrm>
          <a:prstGeom prst="rect">
            <a:avLst/>
          </a:prstGeom>
        </p:spPr>
      </p:pic>
      <p:sp>
        <p:nvSpPr>
          <p:cNvPr id="63" name="Text 48"/>
          <p:cNvSpPr/>
          <p:nvPr/>
        </p:nvSpPr>
        <p:spPr>
          <a:xfrm>
            <a:off x="5175796" y="3489424"/>
            <a:ext cx="3541755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B0E8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Thinner, lighter, more comfortable — CNC surfacing reduces edge &amp; center thickness by up to 20%</a:t>
            </a:r>
            <a:endParaRPr lang="en-US" sz="870" dirty="0"/>
          </a:p>
        </p:txBody>
      </p:sp>
      <p:sp>
        <p:nvSpPr>
          <p:cNvPr id="64" name="Text 49"/>
          <p:cNvSpPr/>
          <p:nvPr/>
        </p:nvSpPr>
        <p:spPr>
          <a:xfrm>
            <a:off x="4888855" y="4168676"/>
            <a:ext cx="200620" cy="200620"/>
          </a:xfrm>
          <a:prstGeom prst="ellipse">
            <a:avLst/>
          </a:prstGeom>
          <a:solidFill>
            <a:srgbClr val="2E7D52">
              <a:alpha val="2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5" name="Image 1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22797" y="4202618"/>
            <a:ext cx="132588" cy="132588"/>
          </a:xfrm>
          <a:prstGeom prst="rect">
            <a:avLst/>
          </a:prstGeom>
        </p:spPr>
      </p:pic>
      <p:sp>
        <p:nvSpPr>
          <p:cNvPr id="66" name="Text 50"/>
          <p:cNvSpPr/>
          <p:nvPr/>
        </p:nvSpPr>
        <p:spPr>
          <a:xfrm>
            <a:off x="5175796" y="4168676"/>
            <a:ext cx="3541755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62"/>
              </a:lnSpc>
              <a:buNone/>
            </a:pPr>
            <a:r>
              <a:rPr lang="en-US" sz="870" dirty="0">
                <a:solidFill>
                  <a:srgbClr val="B0E8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Fully personalized optical system — Rx, frame geometry, PD, vertex distance, and gaze habits all integrated</a:t>
            </a:r>
            <a:endParaRPr lang="en-US" sz="870" dirty="0"/>
          </a:p>
        </p:txBody>
      </p:sp>
      <p:sp>
        <p:nvSpPr>
          <p:cNvPr id="67" name="Text 51"/>
          <p:cNvSpPr/>
          <p:nvPr/>
        </p:nvSpPr>
        <p:spPr>
          <a:xfrm>
            <a:off x="0" y="4816525"/>
            <a:ext cx="9144000" cy="326975"/>
          </a:xfrm>
          <a:prstGeom prst="rect">
            <a:avLst/>
          </a:prstGeom>
          <a:gradFill rotWithShape="1">
            <a:gsLst>
              <a:gs pos="0">
                <a:srgbClr val="C8973A">
                  <a:alpha val="8000"/>
                </a:srgbClr>
              </a:gs>
              <a:gs pos="50000">
                <a:srgbClr val="C8973A">
                  <a:alpha val="15000"/>
                </a:srgbClr>
              </a:gs>
              <a:gs pos="100000">
                <a:srgbClr val="C8973A">
                  <a:alpha val="800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8" name="Image 14" descr="preencoded.png"/>
          <p:cNvPicPr>
            <a:picLocks noChangeAspect="1"/>
          </p:cNvPicPr>
          <p:nvPr/>
        </p:nvPicPr>
        <p:blipFill>
          <a:blip>
            <a:alphaModFix amt="70000"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79721" y="4913644"/>
            <a:ext cx="132588" cy="132588"/>
          </a:xfrm>
          <a:prstGeom prst="rect">
            <a:avLst/>
          </a:prstGeom>
        </p:spPr>
      </p:pic>
      <p:sp>
        <p:nvSpPr>
          <p:cNvPr id="69" name="Text 52"/>
          <p:cNvSpPr/>
          <p:nvPr/>
        </p:nvSpPr>
        <p:spPr>
          <a:xfrm>
            <a:off x="2610914" y="4904780"/>
            <a:ext cx="3922023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185"/>
              </a:lnSpc>
              <a:buNone/>
            </a:pPr>
            <a:r>
              <a:rPr lang="en-US" sz="790" i="1" kern="0" spc="30" dirty="0">
                <a:solidFill>
                  <a:srgbClr val="C897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lens is unique — crafted to the individual warfighter's visual system.</a:t>
            </a:r>
            <a:endParaRPr lang="en-US" sz="790" dirty="0"/>
          </a:p>
        </p:txBody>
      </p:sp>
      <p:pic>
        <p:nvPicPr>
          <p:cNvPr id="70" name="Image 15" descr="preencoded.png"/>
          <p:cNvPicPr>
            <a:picLocks noChangeAspect="1"/>
          </p:cNvPicPr>
          <p:nvPr/>
        </p:nvPicPr>
        <p:blipFill>
          <a:blip>
            <a:alphaModFix amt="7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31542" y="4913644"/>
            <a:ext cx="132588" cy="1325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2917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20000">
                <a:srgbClr val="C8973A"/>
              </a:gs>
              <a:gs pos="50000">
                <a:srgbClr val="E8B855"/>
              </a:gs>
              <a:gs pos="80000">
                <a:srgbClr val="C8973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0" y="5121920"/>
            <a:ext cx="9144000" cy="2158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C8973A">
                  <a:alpha val="50000"/>
                </a:srgbClr>
              </a:gs>
              <a:gs pos="70000">
                <a:srgbClr val="C8973A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43160" cy="514350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C8973A"/>
              </a:gs>
              <a:gs pos="70000">
                <a:srgbClr val="C8973A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9122420" y="0"/>
            <a:ext cx="21580" cy="514350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C8973A">
                  <a:alpha val="40000"/>
                </a:srgbClr>
              </a:gs>
              <a:gs pos="70000">
                <a:srgbClr val="C8973A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48984" y="-93558"/>
            <a:ext cx="9144000" cy="5143500"/>
          </a:xfrm>
          <a:prstGeom prst="rect">
            <a:avLst/>
          </a:prstGeom>
          <a:gradFill rotWithShape="1">
            <a:gsLst>
              <a:gs pos="0">
                <a:srgbClr val="C8973A">
                  <a:alpha val="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390" y="38946"/>
            <a:ext cx="9046030" cy="5336177"/>
          </a:xfrm>
          <a:prstGeom prst="rect">
            <a:avLst/>
          </a:prstGeom>
          <a:gradFill rotWithShape="1">
            <a:gsLst>
              <a:gs pos="0">
                <a:srgbClr val="C8973A">
                  <a:alpha val="4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1412975" y="785515"/>
            <a:ext cx="6429970" cy="3572470"/>
          </a:xfrm>
          <a:prstGeom prst="rect">
            <a:avLst/>
          </a:prstGeom>
          <a:gradFill rotWithShape="1">
            <a:gsLst>
              <a:gs pos="0">
                <a:srgbClr val="C8973A">
                  <a:alpha val="8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429220" y="1043285"/>
            <a:ext cx="2598986" cy="179427"/>
          </a:xfrm>
          <a:prstGeom prst="roundRect">
            <a:avLst>
              <a:gd name="adj" fmla="val 16280"/>
            </a:avLst>
          </a:prstGeom>
          <a:solidFill>
            <a:srgbClr val="C8973A">
              <a:alpha val="8000"/>
            </a:srgbClr>
          </a:solidFill>
          <a:ln w="9525">
            <a:solidFill>
              <a:srgbClr val="C8973A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" b="1" i="0" u="none" strike="noStrike" kern="1200" cap="none" spc="0" normalizeH="0" baseline="0" noProof="0" dirty="0">
                <a:ln>
                  <a:noFill/>
                </a:ln>
                <a:solidFill>
                  <a:srgbClr val="C8973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DEPARTMENT OF WAR · OPTICAL INNOVATION</a:t>
            </a:r>
            <a:endParaRPr kumimoji="0" lang="en-US" sz="6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29220" y="1304776"/>
            <a:ext cx="5302234" cy="773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ts val="2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0" b="0" i="0" u="none" strike="noStrike" kern="0" cap="none" spc="-30" normalizeH="0" baseline="0" noProof="0" dirty="0">
                <a:ln>
                  <a:noFill/>
                </a:ln>
                <a:solidFill>
                  <a:srgbClr val="C897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Equip our Service Members</a:t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90" b="0" i="0" u="none" strike="noStrike" kern="0" cap="none" spc="-30" normalizeH="0" baseline="0" noProof="0" dirty="0">
                <a:ln>
                  <a:noFill/>
                </a:ln>
                <a:solidFill>
                  <a:srgbClr val="C897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with </a:t>
            </a:r>
            <a:r>
              <a:rPr lang="en-US" sz="2590" kern="0" spc="-30" dirty="0">
                <a:solidFill>
                  <a:srgbClr val="E8B855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enhanced vision</a:t>
            </a:r>
            <a:endParaRPr kumimoji="0" lang="en-US" sz="259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29220" y="2141786"/>
            <a:ext cx="571500" cy="13841"/>
          </a:xfrm>
          <a:prstGeom prst="rect">
            <a:avLst/>
          </a:prstGeom>
          <a:gradFill rotWithShape="1">
            <a:gsLst>
              <a:gs pos="0">
                <a:srgbClr val="C8973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29220" y="2212777"/>
            <a:ext cx="5718096" cy="149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ts val="1176"/>
              </a:lnSpc>
              <a:spcBef>
                <a:spcPts val="0"/>
              </a:spcBef>
              <a:spcAft>
                <a:spcPts val="124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20" normalizeH="0" baseline="0" noProof="0" dirty="0">
                <a:ln>
                  <a:noFill/>
                </a:ln>
                <a:solidFill>
                  <a:srgbClr val="8DA8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Digital Freeform Technology — Setting the Standard for Dow Optical Care</a:t>
            </a:r>
            <a:endParaRPr kumimoji="0" lang="en-US" sz="84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29220" y="2519511"/>
            <a:ext cx="5198269" cy="515392"/>
          </a:xfrm>
          <a:prstGeom prst="roundRect">
            <a:avLst>
              <a:gd name="adj" fmla="val 8378"/>
            </a:avLst>
          </a:prstGeom>
          <a:gradFill rotWithShape="1">
            <a:gsLst>
              <a:gs pos="0">
                <a:srgbClr val="122A50">
                  <a:alpha val="90000"/>
                </a:srgbClr>
              </a:gs>
              <a:gs pos="100000">
                <a:srgbClr val="0B1F3A">
                  <a:alpha val="95000"/>
                </a:srgbClr>
              </a:gs>
            </a:gsLst>
            <a:lin ang="27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29220" y="2519511"/>
            <a:ext cx="19050" cy="515392"/>
          </a:xfrm>
          <a:custGeom>
            <a:avLst/>
            <a:gdLst/>
            <a:ahLst/>
            <a:cxnLst/>
            <a:rect l="l" t="t" r="r" b="b"/>
            <a:pathLst>
              <a:path w="19050" h="515392">
                <a:moveTo>
                  <a:pt x="0" y="43180"/>
                </a:moveTo>
                <a:lnTo>
                  <a:pt x="2381" y="29039"/>
                </a:lnTo>
                <a:lnTo>
                  <a:pt x="4763" y="23467"/>
                </a:lnTo>
                <a:lnTo>
                  <a:pt x="7144" y="19391"/>
                </a:lnTo>
                <a:lnTo>
                  <a:pt x="9525" y="16127"/>
                </a:lnTo>
                <a:lnTo>
                  <a:pt x="11906" y="13406"/>
                </a:lnTo>
                <a:lnTo>
                  <a:pt x="14288" y="11090"/>
                </a:lnTo>
                <a:lnTo>
                  <a:pt x="16669" y="9097"/>
                </a:lnTo>
                <a:lnTo>
                  <a:pt x="19050" y="7371"/>
                </a:lnTo>
                <a:lnTo>
                  <a:pt x="19050" y="508020"/>
                </a:lnTo>
                <a:lnTo>
                  <a:pt x="16669" y="506295"/>
                </a:lnTo>
                <a:lnTo>
                  <a:pt x="14288" y="504301"/>
                </a:lnTo>
                <a:lnTo>
                  <a:pt x="11906" y="501985"/>
                </a:lnTo>
                <a:lnTo>
                  <a:pt x="9525" y="499265"/>
                </a:lnTo>
                <a:lnTo>
                  <a:pt x="7144" y="496000"/>
                </a:lnTo>
                <a:lnTo>
                  <a:pt x="4763" y="491925"/>
                </a:lnTo>
                <a:lnTo>
                  <a:pt x="2381" y="486353"/>
                </a:lnTo>
                <a:lnTo>
                  <a:pt x="0" y="472212"/>
                </a:lnTo>
                <a:close/>
              </a:path>
            </a:pathLst>
          </a:custGeom>
          <a:solidFill>
            <a:srgbClr val="C8973A"/>
          </a:soli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91741" y="2636937"/>
            <a:ext cx="228600" cy="251460"/>
          </a:xfrm>
          <a:prstGeom prst="ellipse">
            <a:avLst/>
          </a:prstGeom>
          <a:solidFill>
            <a:srgbClr val="C8973A"/>
          </a:solidFill>
          <a:ln/>
        </p:spPr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" b="1" i="0" u="none" strike="noStrike" kern="1200" cap="none" spc="0" normalizeH="0" baseline="0" noProof="0" dirty="0">
                <a:ln>
                  <a:noFill/>
                </a:ln>
                <a:solidFill>
                  <a:srgbClr val="0B1F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1</a:t>
            </a:r>
            <a:endParaRPr kumimoji="0" lang="en-US" sz="84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20651" y="2629346"/>
            <a:ext cx="4383524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ts val="1095"/>
              </a:lnSpc>
              <a:spcBef>
                <a:spcPts val="0"/>
              </a:spcBef>
              <a:spcAft>
                <a:spcPts val="1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" b="1" i="0" u="none" strike="noStrike" kern="0" cap="none" spc="30" normalizeH="0" baseline="0" noProof="0" dirty="0">
                <a:ln>
                  <a:noFill/>
                </a:ln>
                <a:solidFill>
                  <a:srgbClr val="E8B8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CONSULT YOUR INSTALLATION LAB</a:t>
            </a:r>
            <a:endParaRPr kumimoji="0" lang="en-US" sz="7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20651" y="2789932"/>
            <a:ext cx="4383524" cy="135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ts val="10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0F4F8">
                    <a:alpha val="90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Consult your installation's certified DOFEMS optical lab for eligibility and ordering information.</a:t>
            </a: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29220" y="3105894"/>
            <a:ext cx="5198269" cy="650528"/>
          </a:xfrm>
          <a:prstGeom prst="roundRect">
            <a:avLst>
              <a:gd name="adj" fmla="val 6638"/>
            </a:avLst>
          </a:prstGeom>
          <a:gradFill rotWithShape="1">
            <a:gsLst>
              <a:gs pos="0">
                <a:srgbClr val="122A50">
                  <a:alpha val="90000"/>
                </a:srgbClr>
              </a:gs>
              <a:gs pos="100000">
                <a:srgbClr val="0B1F3A">
                  <a:alpha val="95000"/>
                </a:srgbClr>
              </a:gs>
            </a:gsLst>
            <a:lin ang="27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29220" y="3105894"/>
            <a:ext cx="19050" cy="650528"/>
          </a:xfrm>
          <a:custGeom>
            <a:avLst/>
            <a:gdLst/>
            <a:ahLst/>
            <a:cxnLst/>
            <a:rect l="l" t="t" r="r" b="b"/>
            <a:pathLst>
              <a:path w="19050" h="650528">
                <a:moveTo>
                  <a:pt x="0" y="43180"/>
                </a:moveTo>
                <a:lnTo>
                  <a:pt x="2381" y="29039"/>
                </a:lnTo>
                <a:lnTo>
                  <a:pt x="4763" y="23467"/>
                </a:lnTo>
                <a:lnTo>
                  <a:pt x="7144" y="19391"/>
                </a:lnTo>
                <a:lnTo>
                  <a:pt x="9525" y="16127"/>
                </a:lnTo>
                <a:lnTo>
                  <a:pt x="11906" y="13406"/>
                </a:lnTo>
                <a:lnTo>
                  <a:pt x="14288" y="11090"/>
                </a:lnTo>
                <a:lnTo>
                  <a:pt x="16669" y="9097"/>
                </a:lnTo>
                <a:lnTo>
                  <a:pt x="19050" y="7371"/>
                </a:lnTo>
                <a:lnTo>
                  <a:pt x="19050" y="643156"/>
                </a:lnTo>
                <a:lnTo>
                  <a:pt x="16669" y="641431"/>
                </a:lnTo>
                <a:lnTo>
                  <a:pt x="14288" y="639437"/>
                </a:lnTo>
                <a:lnTo>
                  <a:pt x="11906" y="637121"/>
                </a:lnTo>
                <a:lnTo>
                  <a:pt x="9525" y="634401"/>
                </a:lnTo>
                <a:lnTo>
                  <a:pt x="7144" y="631136"/>
                </a:lnTo>
                <a:lnTo>
                  <a:pt x="4763" y="627061"/>
                </a:lnTo>
                <a:lnTo>
                  <a:pt x="2381" y="621489"/>
                </a:lnTo>
                <a:lnTo>
                  <a:pt x="0" y="607348"/>
                </a:lnTo>
                <a:close/>
              </a:path>
            </a:pathLst>
          </a:custGeom>
          <a:solidFill>
            <a:srgbClr val="C8973A"/>
          </a:soli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91741" y="3223320"/>
            <a:ext cx="228600" cy="251460"/>
          </a:xfrm>
          <a:prstGeom prst="ellipse">
            <a:avLst/>
          </a:prstGeom>
          <a:solidFill>
            <a:srgbClr val="C8973A"/>
          </a:solidFill>
          <a:ln/>
        </p:spPr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" b="1" i="0" u="none" strike="noStrike" kern="1200" cap="none" spc="0" normalizeH="0" baseline="0" noProof="0" dirty="0">
                <a:ln>
                  <a:noFill/>
                </a:ln>
                <a:solidFill>
                  <a:srgbClr val="0B1F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2</a:t>
            </a:r>
            <a:endParaRPr kumimoji="0" lang="en-US" sz="84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20651" y="3215729"/>
            <a:ext cx="5009227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ts val="1095"/>
              </a:lnSpc>
              <a:spcBef>
                <a:spcPts val="0"/>
              </a:spcBef>
              <a:spcAft>
                <a:spcPts val="1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" b="1" i="0" u="none" strike="noStrike" kern="0" cap="none" spc="30" normalizeH="0" baseline="0" noProof="0" dirty="0">
                <a:ln>
                  <a:noFill/>
                </a:ln>
                <a:solidFill>
                  <a:srgbClr val="E8B8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ORDER THROUGH CERTIFIED FREEFORM PROCESS</a:t>
            </a:r>
            <a:endParaRPr kumimoji="0" lang="en-US" sz="7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20651" y="3376315"/>
            <a:ext cx="4644920" cy="2837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ts val="10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0F4F8">
                    <a:alpha val="90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Ensure all progressives and complex prescriptions are ordered through the DOFEMS-certified freeform process.</a:t>
            </a: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429220" y="3827413"/>
            <a:ext cx="19050" cy="515392"/>
          </a:xfrm>
          <a:custGeom>
            <a:avLst/>
            <a:gdLst/>
            <a:ahLst/>
            <a:cxnLst/>
            <a:rect l="l" t="t" r="r" b="b"/>
            <a:pathLst>
              <a:path w="19050" h="515392">
                <a:moveTo>
                  <a:pt x="0" y="43180"/>
                </a:moveTo>
                <a:lnTo>
                  <a:pt x="2381" y="29039"/>
                </a:lnTo>
                <a:lnTo>
                  <a:pt x="4763" y="23467"/>
                </a:lnTo>
                <a:lnTo>
                  <a:pt x="7144" y="19391"/>
                </a:lnTo>
                <a:lnTo>
                  <a:pt x="9525" y="16127"/>
                </a:lnTo>
                <a:lnTo>
                  <a:pt x="11906" y="13406"/>
                </a:lnTo>
                <a:lnTo>
                  <a:pt x="14288" y="11090"/>
                </a:lnTo>
                <a:lnTo>
                  <a:pt x="16669" y="9097"/>
                </a:lnTo>
                <a:lnTo>
                  <a:pt x="19050" y="7371"/>
                </a:lnTo>
                <a:lnTo>
                  <a:pt x="19050" y="508020"/>
                </a:lnTo>
                <a:lnTo>
                  <a:pt x="16669" y="506295"/>
                </a:lnTo>
                <a:lnTo>
                  <a:pt x="14288" y="504301"/>
                </a:lnTo>
                <a:lnTo>
                  <a:pt x="11906" y="501985"/>
                </a:lnTo>
                <a:lnTo>
                  <a:pt x="9525" y="499265"/>
                </a:lnTo>
                <a:lnTo>
                  <a:pt x="7144" y="496000"/>
                </a:lnTo>
                <a:lnTo>
                  <a:pt x="4763" y="491925"/>
                </a:lnTo>
                <a:lnTo>
                  <a:pt x="2381" y="486353"/>
                </a:lnTo>
                <a:lnTo>
                  <a:pt x="0" y="472212"/>
                </a:lnTo>
                <a:close/>
              </a:path>
            </a:pathLst>
          </a:custGeom>
          <a:solidFill>
            <a:srgbClr val="C8973A"/>
          </a:soli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591741" y="3944838"/>
            <a:ext cx="228600" cy="251460"/>
          </a:xfrm>
          <a:prstGeom prst="ellipse">
            <a:avLst/>
          </a:prstGeom>
          <a:solidFill>
            <a:srgbClr val="C8973A"/>
          </a:solidFill>
          <a:ln/>
        </p:spPr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" b="1" i="0" u="none" strike="noStrike" kern="1200" cap="none" spc="0" normalizeH="0" baseline="0" noProof="0" dirty="0">
                <a:ln>
                  <a:noFill/>
                </a:ln>
                <a:solidFill>
                  <a:srgbClr val="0B1F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3</a:t>
            </a:r>
            <a:endParaRPr kumimoji="0" lang="en-US" sz="84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920651" y="3937248"/>
            <a:ext cx="4157276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ts val="1095"/>
              </a:lnSpc>
              <a:spcBef>
                <a:spcPts val="0"/>
              </a:spcBef>
              <a:spcAft>
                <a:spcPts val="1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" b="1" i="0" u="none" strike="noStrike" kern="0" cap="none" spc="30" normalizeH="0" baseline="0" noProof="0" dirty="0">
                <a:ln>
                  <a:noFill/>
                </a:ln>
                <a:solidFill>
                  <a:srgbClr val="E8B8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CONTACT NORA CUSTOMER SERVICE</a:t>
            </a:r>
            <a:endParaRPr kumimoji="0" lang="en-US" sz="7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920651" y="4097834"/>
            <a:ext cx="4157276" cy="135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ts val="10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" b="0" i="0" u="none" strike="noStrike" kern="1200" cap="none" spc="0" normalizeH="0" baseline="0" noProof="0" dirty="0">
                <a:ln>
                  <a:noFill/>
                </a:ln>
                <a:solidFill>
                  <a:srgbClr val="F0F4F8">
                    <a:alpha val="90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Contact Nora Customer Service for training and implementation resources.</a:t>
            </a: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200329" y="1493639"/>
            <a:ext cx="2429470" cy="2429470"/>
          </a:xfrm>
          <a:prstGeom prst="ellipse">
            <a:avLst/>
          </a:prstGeom>
          <a:noFill/>
          <a:ln w="9525">
            <a:solidFill>
              <a:srgbClr val="C8973A">
                <a:alpha val="12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6413599" y="1706910"/>
            <a:ext cx="2000250" cy="2000250"/>
          </a:xfrm>
          <a:prstGeom prst="ellipse">
            <a:avLst/>
          </a:prstGeom>
          <a:noFill/>
          <a:ln w="9525">
            <a:solidFill>
              <a:srgbClr val="C8973A">
                <a:alpha val="18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6628209" y="1921520"/>
            <a:ext cx="1572220" cy="1572220"/>
          </a:xfrm>
          <a:prstGeom prst="ellipse">
            <a:avLst/>
          </a:prstGeom>
          <a:noFill/>
          <a:ln w="9525">
            <a:solidFill>
              <a:srgbClr val="C8973A">
                <a:alpha val="22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6699945" y="1790849"/>
            <a:ext cx="1428750" cy="1428750"/>
          </a:xfrm>
          <a:prstGeom prst="ellipse">
            <a:avLst/>
          </a:prstGeom>
          <a:noFill/>
          <a:ln w="9525">
            <a:solidFill>
              <a:srgbClr val="C8973A">
                <a:alpha val="25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6807250" y="1898154"/>
            <a:ext cx="1213991" cy="1213991"/>
          </a:xfrm>
          <a:prstGeom prst="ellipse">
            <a:avLst/>
          </a:prstGeom>
          <a:noFill/>
          <a:ln w="9525">
            <a:solidFill>
              <a:srgbClr val="C8973A">
                <a:alpha val="15000"/>
              </a:srgbClr>
            </a:solidFill>
            <a:prstDash val="dash"/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6237074" y="3419475"/>
            <a:ext cx="2354491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ts val="1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" b="1" i="0" u="none" strike="noStrike" kern="0" cap="none" spc="110" normalizeH="0" baseline="0" noProof="0" dirty="0">
                <a:ln>
                  <a:noFill/>
                </a:ln>
                <a:solidFill>
                  <a:srgbClr val="C897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CERTIFIED DOW OPTICAL PROGRAM</a:t>
            </a:r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6237074" y="3578126"/>
            <a:ext cx="2354491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ts val="93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" b="0" i="0" u="none" strike="noStrike" kern="0" cap="none" spc="30" normalizeH="0" baseline="0" noProof="0" dirty="0">
                <a:ln>
                  <a:noFill/>
                </a:ln>
                <a:solidFill>
                  <a:srgbClr val="8DA8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Digital Freeform · Sub-0.01D Precision · Mission Ready</a:t>
            </a:r>
            <a:endParaRPr kumimoji="0" lang="en-US" sz="6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5913239" y="1002506"/>
            <a:ext cx="7590" cy="3410248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8973A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35"/>
          <p:cNvSpPr/>
          <p:nvPr/>
        </p:nvSpPr>
        <p:spPr>
          <a:xfrm flipV="1">
            <a:off x="97970" y="4798814"/>
            <a:ext cx="9046029" cy="175171"/>
          </a:xfrm>
          <a:prstGeom prst="rect">
            <a:avLst/>
          </a:prstGeom>
          <a:solidFill>
            <a:srgbClr val="C8973A">
              <a:alpha val="20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36"/>
          <p:cNvSpPr/>
          <p:nvPr/>
        </p:nvSpPr>
        <p:spPr>
          <a:xfrm>
            <a:off x="585936" y="4885134"/>
            <a:ext cx="4558239" cy="300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" b="1" i="0" u="none" strike="noStrike" kern="1200" cap="none" spc="0" normalizeH="0" baseline="0" noProof="0" dirty="0">
                <a:ln>
                  <a:noFill/>
                </a:ln>
                <a:solidFill>
                  <a:srgbClr val="C897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PRECISION VISION</a:t>
            </a:r>
            <a:endParaRPr kumimoji="0" lang="en-US" sz="7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" b="1" i="0" u="none" strike="noStrike" kern="1200" cap="none" spc="0" normalizeH="0" baseline="0" noProof="0" dirty="0">
                <a:ln>
                  <a:noFill/>
                </a:ln>
                <a:solidFill>
                  <a:srgbClr val="C897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       </a:t>
            </a:r>
            <a:endParaRPr kumimoji="0" lang="en-US" sz="7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" b="1" i="0" u="none" strike="noStrike" kern="1200" cap="none" spc="0" normalizeH="0" baseline="0" noProof="0" dirty="0">
                <a:ln>
                  <a:noFill/>
                </a:ln>
                <a:solidFill>
                  <a:srgbClr val="C897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       </a:t>
            </a:r>
            <a:endParaRPr kumimoji="0" lang="en-US" sz="7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" b="1" i="0" u="none" strike="noStrike" kern="1200" cap="none" spc="0" normalizeH="0" baseline="0" noProof="0" dirty="0">
                <a:ln>
                  <a:noFill/>
                </a:ln>
                <a:solidFill>
                  <a:srgbClr val="C897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       </a:t>
            </a:r>
            <a:endParaRPr kumimoji="0" lang="en-US" sz="7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" b="1" i="0" u="none" strike="noStrike" kern="1200" cap="none" spc="0" normalizeH="0" baseline="0" noProof="0" dirty="0">
                <a:ln>
                  <a:noFill/>
                </a:ln>
                <a:solidFill>
                  <a:srgbClr val="C8973A"/>
                </a:solidFill>
                <a:effectLst/>
                <a:uLnTx/>
                <a:uFillTx/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       </a:t>
            </a:r>
            <a:endParaRPr kumimoji="0" lang="en-US" sz="7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37"/>
          <p:cNvSpPr/>
          <p:nvPr/>
        </p:nvSpPr>
        <p:spPr>
          <a:xfrm>
            <a:off x="7236321" y="4901357"/>
            <a:ext cx="420082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ts val="9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" b="0" i="0" u="none" strike="noStrike" kern="1200" cap="none" spc="0" normalizeH="0" baseline="0" noProof="0" dirty="0">
                <a:ln>
                  <a:noFill/>
                </a:ln>
                <a:solidFill>
                  <a:srgbClr val="8DA8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DOFEMS</a:t>
            </a:r>
            <a:endParaRPr kumimoji="0" lang="en-US" sz="6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38"/>
          <p:cNvSpPr/>
          <p:nvPr/>
        </p:nvSpPr>
        <p:spPr>
          <a:xfrm>
            <a:off x="7675364" y="4907012"/>
            <a:ext cx="20300" cy="10671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" b="0" i="0" u="none" strike="noStrike" kern="1200" cap="none" spc="0" normalizeH="0" baseline="0" noProof="0" dirty="0">
                <a:ln>
                  <a:noFill/>
                </a:ln>
                <a:solidFill>
                  <a:srgbClr val="C8973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|</a:t>
            </a:r>
            <a:endParaRPr kumimoji="0" lang="en-US" sz="5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39"/>
          <p:cNvSpPr/>
          <p:nvPr/>
        </p:nvSpPr>
        <p:spPr>
          <a:xfrm>
            <a:off x="7750969" y="4901357"/>
            <a:ext cx="1060192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ts val="9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" b="0" i="0" u="none" strike="noStrike" kern="1200" cap="none" spc="0" normalizeH="0" baseline="0" noProof="0" dirty="0">
                <a:ln>
                  <a:noFill/>
                </a:ln>
                <a:solidFill>
                  <a:srgbClr val="8DA8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DOW Optical Standards</a:t>
            </a:r>
            <a:endParaRPr kumimoji="0" lang="en-US" sz="6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F3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93B790-3C3A-3D1C-3BFF-6609EBCB8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5">
            <a:extLst>
              <a:ext uri="{FF2B5EF4-FFF2-40B4-BE49-F238E27FC236}">
                <a16:creationId xmlns:a16="http://schemas.microsoft.com/office/drawing/2014/main" id="{AB2D024A-0DBD-6DB2-8B12-6EB1EAEF8B23}"/>
              </a:ext>
            </a:extLst>
          </p:cNvPr>
          <p:cNvSpPr/>
          <p:nvPr/>
        </p:nvSpPr>
        <p:spPr>
          <a:xfrm>
            <a:off x="0" y="2567955"/>
            <a:ext cx="9144000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20000">
                <a:srgbClr val="C8973A">
                  <a:alpha val="18000"/>
                </a:srgbClr>
              </a:gs>
              <a:gs pos="80000">
                <a:srgbClr val="C8973A">
                  <a:alpha val="18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2094D809-2701-DF74-31DF-AE195FE1FF41}"/>
              </a:ext>
            </a:extLst>
          </p:cNvPr>
          <p:cNvSpPr/>
          <p:nvPr/>
        </p:nvSpPr>
        <p:spPr>
          <a:xfrm>
            <a:off x="6583561" y="0"/>
            <a:ext cx="7590" cy="514350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20000">
                <a:srgbClr val="C8973A">
                  <a:alpha val="12000"/>
                </a:srgbClr>
              </a:gs>
              <a:gs pos="80000">
                <a:srgbClr val="C8973A">
                  <a:alpha val="12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A6E858DD-1009-1376-DFD7-76FDD8F893FA}"/>
              </a:ext>
            </a:extLst>
          </p:cNvPr>
          <p:cNvSpPr/>
          <p:nvPr/>
        </p:nvSpPr>
        <p:spPr>
          <a:xfrm>
            <a:off x="0" y="0"/>
            <a:ext cx="9144000" cy="13841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8973A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C4861C1E-7647-3851-2BFC-FC3941989371}"/>
              </a:ext>
            </a:extLst>
          </p:cNvPr>
          <p:cNvSpPr/>
          <p:nvPr/>
        </p:nvSpPr>
        <p:spPr>
          <a:xfrm>
            <a:off x="0" y="0"/>
            <a:ext cx="35421" cy="514350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C8973A"/>
              </a:gs>
              <a:gs pos="70000">
                <a:srgbClr val="C8973A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21F59317-0583-2A07-45C2-5F721746618C}"/>
              </a:ext>
            </a:extLst>
          </p:cNvPr>
          <p:cNvSpPr/>
          <p:nvPr/>
        </p:nvSpPr>
        <p:spPr>
          <a:xfrm>
            <a:off x="143470" y="4570809"/>
            <a:ext cx="9525" cy="143470"/>
          </a:xfrm>
          <a:prstGeom prst="rect">
            <a:avLst/>
          </a:prstGeom>
          <a:solidFill>
            <a:srgbClr val="C8973A">
              <a:alpha val="50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A41F702E-4789-9FB5-010C-68BD9E425C0C}"/>
              </a:ext>
            </a:extLst>
          </p:cNvPr>
          <p:cNvSpPr/>
          <p:nvPr/>
        </p:nvSpPr>
        <p:spPr>
          <a:xfrm>
            <a:off x="8991005" y="4570809"/>
            <a:ext cx="9525" cy="143470"/>
          </a:xfrm>
          <a:prstGeom prst="rect">
            <a:avLst/>
          </a:prstGeom>
          <a:solidFill>
            <a:srgbClr val="C8973A">
              <a:alpha val="50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E82E78B0-1B26-35D3-3AF3-D7E2EA978954}"/>
              </a:ext>
            </a:extLst>
          </p:cNvPr>
          <p:cNvSpPr/>
          <p:nvPr/>
        </p:nvSpPr>
        <p:spPr>
          <a:xfrm>
            <a:off x="7287220" y="2143125"/>
            <a:ext cx="857250" cy="857250"/>
          </a:xfrm>
          <a:prstGeom prst="ellipse">
            <a:avLst/>
          </a:prstGeom>
          <a:noFill/>
          <a:ln w="9525">
            <a:solidFill>
              <a:srgbClr val="C8973A">
                <a:alpha val="40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9C3C6B46-D869-9C50-06E5-2862B38DF95B}"/>
              </a:ext>
            </a:extLst>
          </p:cNvPr>
          <p:cNvSpPr/>
          <p:nvPr/>
        </p:nvSpPr>
        <p:spPr>
          <a:xfrm>
            <a:off x="7001470" y="1857375"/>
            <a:ext cx="1428750" cy="1428750"/>
          </a:xfrm>
          <a:prstGeom prst="ellipse">
            <a:avLst/>
          </a:prstGeom>
          <a:noFill/>
          <a:ln w="9525">
            <a:solidFill>
              <a:srgbClr val="C8973A">
                <a:alpha val="28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F87CB777-7252-F43F-74D3-2079F0F7A2B9}"/>
              </a:ext>
            </a:extLst>
          </p:cNvPr>
          <p:cNvSpPr/>
          <p:nvPr/>
        </p:nvSpPr>
        <p:spPr>
          <a:xfrm>
            <a:off x="6643985" y="1499890"/>
            <a:ext cx="2143720" cy="2143720"/>
          </a:xfrm>
          <a:prstGeom prst="ellipse">
            <a:avLst/>
          </a:prstGeom>
          <a:noFill/>
          <a:ln w="9525">
            <a:solidFill>
              <a:srgbClr val="C8973A">
                <a:alpha val="18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D5FAD864-DB6C-12A0-3E83-E98088B5DDB6}"/>
              </a:ext>
            </a:extLst>
          </p:cNvPr>
          <p:cNvSpPr/>
          <p:nvPr/>
        </p:nvSpPr>
        <p:spPr>
          <a:xfrm>
            <a:off x="6287095" y="1143000"/>
            <a:ext cx="2856905" cy="2857500"/>
          </a:xfrm>
          <a:prstGeom prst="ellipse">
            <a:avLst/>
          </a:prstGeom>
          <a:noFill/>
          <a:ln w="9525">
            <a:solidFill>
              <a:srgbClr val="C8973A">
                <a:alpha val="10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62438742-70D5-BFCE-5AD8-8025E1322877}"/>
              </a:ext>
            </a:extLst>
          </p:cNvPr>
          <p:cNvSpPr/>
          <p:nvPr/>
        </p:nvSpPr>
        <p:spPr>
          <a:xfrm>
            <a:off x="5858470" y="714375"/>
            <a:ext cx="3285530" cy="3714750"/>
          </a:xfrm>
          <a:prstGeom prst="ellipse">
            <a:avLst/>
          </a:prstGeom>
          <a:noFill/>
          <a:ln w="9525">
            <a:solidFill>
              <a:srgbClr val="C8973A">
                <a:alpha val="6000"/>
              </a:srgbClr>
            </a:solidFill>
          </a:ln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55094540-6160-9539-DF45-E7D50089FB8F}"/>
              </a:ext>
            </a:extLst>
          </p:cNvPr>
          <p:cNvSpPr/>
          <p:nvPr/>
        </p:nvSpPr>
        <p:spPr>
          <a:xfrm>
            <a:off x="5858470" y="2567955"/>
            <a:ext cx="3285530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C8973A">
                  <a:alpha val="22000"/>
                </a:srgbClr>
              </a:gs>
              <a:gs pos="70000">
                <a:srgbClr val="C8973A">
                  <a:alpha val="2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B78A0F3B-E43F-400D-EB7E-24249C6C8634}"/>
              </a:ext>
            </a:extLst>
          </p:cNvPr>
          <p:cNvSpPr/>
          <p:nvPr/>
        </p:nvSpPr>
        <p:spPr>
          <a:xfrm>
            <a:off x="7712050" y="714375"/>
            <a:ext cx="7590" cy="371475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0000">
                <a:srgbClr val="C8973A">
                  <a:alpha val="22000"/>
                </a:srgbClr>
              </a:gs>
              <a:gs pos="70000">
                <a:srgbClr val="C8973A">
                  <a:alpha val="22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C5908F9F-0500-A702-6D0F-099319E7C806}"/>
              </a:ext>
            </a:extLst>
          </p:cNvPr>
          <p:cNvSpPr/>
          <p:nvPr/>
        </p:nvSpPr>
        <p:spPr>
          <a:xfrm>
            <a:off x="7680350" y="2536254"/>
            <a:ext cx="70991" cy="70991"/>
          </a:xfrm>
          <a:prstGeom prst="ellipse">
            <a:avLst/>
          </a:prstGeom>
          <a:solidFill>
            <a:srgbClr val="C8973A">
              <a:alpha val="70000"/>
            </a:srgbClr>
          </a:solidFill>
          <a:ln/>
          <a:effectLst>
            <a:outerShdw blurRad="114300" dist="50800" dir="16200000" algn="bl" rotWithShape="0">
              <a:srgbClr val="C8973A">
                <a:alpha val="50000"/>
              </a:srgbClr>
            </a:outerShdw>
          </a:effectLst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5">
            <a:extLst>
              <a:ext uri="{FF2B5EF4-FFF2-40B4-BE49-F238E27FC236}">
                <a16:creationId xmlns:a16="http://schemas.microsoft.com/office/drawing/2014/main" id="{BC3D4384-5C7E-9C1C-3175-3F36A077E598}"/>
              </a:ext>
            </a:extLst>
          </p:cNvPr>
          <p:cNvSpPr/>
          <p:nvPr/>
        </p:nvSpPr>
        <p:spPr>
          <a:xfrm>
            <a:off x="2486025" y="1935956"/>
            <a:ext cx="1962567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ts val="1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8">
            <a:extLst>
              <a:ext uri="{FF2B5EF4-FFF2-40B4-BE49-F238E27FC236}">
                <a16:creationId xmlns:a16="http://schemas.microsoft.com/office/drawing/2014/main" id="{89BAD7AF-C6CA-6FE3-EB5B-A80CF10A42DD}"/>
              </a:ext>
            </a:extLst>
          </p:cNvPr>
          <p:cNvSpPr/>
          <p:nvPr/>
        </p:nvSpPr>
        <p:spPr>
          <a:xfrm>
            <a:off x="571500" y="4338638"/>
            <a:ext cx="342900" cy="7590"/>
          </a:xfrm>
          <a:prstGeom prst="rect">
            <a:avLst/>
          </a:prstGeom>
          <a:solidFill>
            <a:srgbClr val="C8973A">
              <a:alpha val="40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29">
            <a:extLst>
              <a:ext uri="{FF2B5EF4-FFF2-40B4-BE49-F238E27FC236}">
                <a16:creationId xmlns:a16="http://schemas.microsoft.com/office/drawing/2014/main" id="{E6B26ADD-0164-C0F1-51FD-9177F3D4B22D}"/>
              </a:ext>
            </a:extLst>
          </p:cNvPr>
          <p:cNvSpPr/>
          <p:nvPr/>
        </p:nvSpPr>
        <p:spPr>
          <a:xfrm>
            <a:off x="817959" y="4912668"/>
            <a:ext cx="2593181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ts val="9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" b="0" i="0" u="none" strike="noStrike" kern="1200" cap="none" spc="0" normalizeH="0" baseline="0" noProof="0" dirty="0">
                <a:ln>
                  <a:noFill/>
                </a:ln>
                <a:solidFill>
                  <a:srgbClr val="8DA8C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PRECISION  |  PERFORMANCE  |  MISSION READY</a:t>
            </a:r>
            <a:endParaRPr kumimoji="0" lang="en-US" sz="6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30">
            <a:extLst>
              <a:ext uri="{FF2B5EF4-FFF2-40B4-BE49-F238E27FC236}">
                <a16:creationId xmlns:a16="http://schemas.microsoft.com/office/drawing/2014/main" id="{FFDBA248-B595-1645-C165-92121AB6DB9F}"/>
              </a:ext>
            </a:extLst>
          </p:cNvPr>
          <p:cNvSpPr/>
          <p:nvPr/>
        </p:nvSpPr>
        <p:spPr>
          <a:xfrm>
            <a:off x="3614738" y="4338638"/>
            <a:ext cx="342900" cy="7590"/>
          </a:xfrm>
          <a:prstGeom prst="rect">
            <a:avLst/>
          </a:prstGeom>
          <a:solidFill>
            <a:srgbClr val="C8973A">
              <a:alpha val="40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2">
            <a:extLst>
              <a:ext uri="{FF2B5EF4-FFF2-40B4-BE49-F238E27FC236}">
                <a16:creationId xmlns:a16="http://schemas.microsoft.com/office/drawing/2014/main" id="{A96EC886-AD50-1535-05AF-F4713B68116F}"/>
              </a:ext>
            </a:extLst>
          </p:cNvPr>
          <p:cNvSpPr/>
          <p:nvPr/>
        </p:nvSpPr>
        <p:spPr>
          <a:xfrm>
            <a:off x="0" y="4800600"/>
            <a:ext cx="9144000" cy="9525"/>
          </a:xfrm>
          <a:prstGeom prst="rect">
            <a:avLst/>
          </a:prstGeom>
          <a:solidFill>
            <a:srgbClr val="C8973A">
              <a:alpha val="20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34">
            <a:extLst>
              <a:ext uri="{FF2B5EF4-FFF2-40B4-BE49-F238E27FC236}">
                <a16:creationId xmlns:a16="http://schemas.microsoft.com/office/drawing/2014/main" id="{1594066A-00D2-86B9-9C2E-852D7564C547}"/>
              </a:ext>
            </a:extLst>
          </p:cNvPr>
          <p:cNvSpPr/>
          <p:nvPr/>
        </p:nvSpPr>
        <p:spPr>
          <a:xfrm>
            <a:off x="1868835" y="4912668"/>
            <a:ext cx="7590" cy="128141"/>
          </a:xfrm>
          <a:prstGeom prst="rect">
            <a:avLst/>
          </a:prstGeom>
          <a:solidFill>
            <a:srgbClr val="8DA8C8">
              <a:alpha val="25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36">
            <a:extLst>
              <a:ext uri="{FF2B5EF4-FFF2-40B4-BE49-F238E27FC236}">
                <a16:creationId xmlns:a16="http://schemas.microsoft.com/office/drawing/2014/main" id="{FB152AF0-2C7C-E31C-DEBF-1D43EB23CE51}"/>
              </a:ext>
            </a:extLst>
          </p:cNvPr>
          <p:cNvSpPr/>
          <p:nvPr/>
        </p:nvSpPr>
        <p:spPr>
          <a:xfrm>
            <a:off x="4193679" y="4912668"/>
            <a:ext cx="7590" cy="128141"/>
          </a:xfrm>
          <a:prstGeom prst="rect">
            <a:avLst/>
          </a:prstGeom>
          <a:solidFill>
            <a:srgbClr val="8DA8C8">
              <a:alpha val="25000"/>
            </a:srgbClr>
          </a:solidFill>
          <a:ln/>
        </p:spPr>
        <p:txBody>
          <a:bodyPr wrap="none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8">
            <a:extLst>
              <a:ext uri="{FF2B5EF4-FFF2-40B4-BE49-F238E27FC236}">
                <a16:creationId xmlns:a16="http://schemas.microsoft.com/office/drawing/2014/main" id="{9C4C14DD-64B7-9D23-624E-D1763405E2B0}"/>
              </a:ext>
            </a:extLst>
          </p:cNvPr>
          <p:cNvSpPr/>
          <p:nvPr/>
        </p:nvSpPr>
        <p:spPr>
          <a:xfrm>
            <a:off x="668162" y="284448"/>
            <a:ext cx="7560859" cy="773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ts val="2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Equipping our Service Members with </a:t>
            </a:r>
          </a:p>
          <a:p>
            <a:pPr marL="0" marR="0" lvl="0" indent="0" algn="ctr" defTabSz="457200" rtl="0" eaLnBrk="1" fontAlgn="auto" latinLnBrk="0" hangingPunct="1">
              <a:lnSpc>
                <a:spcPts val="2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Sight to Fight”</a:t>
            </a:r>
          </a:p>
          <a:p>
            <a:pPr marL="0" marR="0" lvl="0" indent="0" algn="ctr" defTabSz="457200" rtl="0" eaLnBrk="1" fontAlgn="auto" latinLnBrk="0" hangingPunct="1">
              <a:lnSpc>
                <a:spcPts val="29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D6738-C48B-3375-12E8-FB4FF8C0A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887" y="1212321"/>
            <a:ext cx="3542374" cy="35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0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8973A">
                  <a:alpha val="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8973A">
                  <a:alpha val="4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9144000" cy="29170"/>
          </a:xfrm>
          <a:prstGeom prst="rect">
            <a:avLst/>
          </a:prstGeom>
          <a:gradFill rotWithShape="1">
            <a:gsLst>
              <a:gs pos="0">
                <a:srgbClr val="C8973A"/>
              </a:gs>
              <a:gs pos="50000">
                <a:srgbClr val="E0B96A"/>
              </a:gs>
              <a:gs pos="100000">
                <a:srgbClr val="C8973A"/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57200" y="208211"/>
            <a:ext cx="285750" cy="285750"/>
          </a:xfrm>
          <a:prstGeom prst="roundRect">
            <a:avLst>
              <a:gd name="adj" fmla="val 20000"/>
            </a:avLst>
          </a:prstGeom>
          <a:solidFill>
            <a:srgbClr val="C8973A">
              <a:alpha val="15000"/>
            </a:srgbClr>
          </a:solidFill>
          <a:ln w="9525">
            <a:solidFill>
              <a:srgbClr val="C8973A">
                <a:alpha val="40000"/>
              </a:srgbClr>
            </a:solidFill>
          </a:ln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07" y="284717"/>
            <a:ext cx="132588" cy="1325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57250" y="200620"/>
            <a:ext cx="3734639" cy="30093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370"/>
              </a:lnSpc>
              <a:buNone/>
            </a:pPr>
            <a:r>
              <a:rPr lang="en-US" sz="1580" kern="0" spc="95" dirty="0">
                <a:solidFill>
                  <a:srgbClr val="F0F4F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ARE </a:t>
            </a:r>
            <a:r>
              <a:rPr lang="en-US" sz="1580" b="1" kern="0" spc="95" dirty="0">
                <a:solidFill>
                  <a:srgbClr val="C8973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FREEFORM LENSES?</a:t>
            </a:r>
            <a:endParaRPr lang="en-US" sz="1580" dirty="0"/>
          </a:p>
        </p:txBody>
      </p:sp>
      <p:sp>
        <p:nvSpPr>
          <p:cNvPr id="8" name="Text 5"/>
          <p:cNvSpPr/>
          <p:nvPr/>
        </p:nvSpPr>
        <p:spPr>
          <a:xfrm>
            <a:off x="4461867" y="347216"/>
            <a:ext cx="2857946" cy="7590"/>
          </a:xfrm>
          <a:prstGeom prst="rect">
            <a:avLst/>
          </a:prstGeom>
          <a:gradFill rotWithShape="1">
            <a:gsLst>
              <a:gs pos="0">
                <a:srgbClr val="C8973A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7434114" y="286345"/>
            <a:ext cx="1377955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020"/>
              </a:lnSpc>
              <a:buNone/>
            </a:pPr>
            <a:r>
              <a:rPr lang="en-US" sz="680" dirty="0">
                <a:solidFill>
                  <a:srgbClr val="8DA8C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TECHNOLOGY OVERVIEW</a:t>
            </a:r>
            <a:endParaRPr lang="en-US" sz="680" dirty="0"/>
          </a:p>
        </p:txBody>
      </p:sp>
      <p:sp>
        <p:nvSpPr>
          <p:cNvPr id="11" name="Text 8"/>
          <p:cNvSpPr/>
          <p:nvPr/>
        </p:nvSpPr>
        <p:spPr>
          <a:xfrm>
            <a:off x="657820" y="1379786"/>
            <a:ext cx="3617565" cy="9525"/>
          </a:xfrm>
          <a:prstGeom prst="rect">
            <a:avLst/>
          </a:prstGeom>
          <a:solidFill>
            <a:srgbClr val="C8973A">
              <a:alpha val="2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820" y="1034951"/>
            <a:ext cx="139005" cy="139005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883146" y="943570"/>
            <a:ext cx="2300957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95"/>
              </a:lnSpc>
              <a:buNone/>
            </a:pPr>
            <a:r>
              <a:rPr lang="en-US" sz="1130" kern="0" spc="34" dirty="0">
                <a:solidFill>
                  <a:srgbClr val="8DA8C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Traditional Lens Manufacturing</a:t>
            </a:r>
            <a:endParaRPr lang="en-US" sz="1130" dirty="0"/>
          </a:p>
        </p:txBody>
      </p:sp>
      <p:sp>
        <p:nvSpPr>
          <p:cNvPr id="14" name="Text 10"/>
          <p:cNvSpPr/>
          <p:nvPr/>
        </p:nvSpPr>
        <p:spPr>
          <a:xfrm>
            <a:off x="883146" y="1137196"/>
            <a:ext cx="941933" cy="162729"/>
          </a:xfrm>
          <a:prstGeom prst="roundRect">
            <a:avLst>
              <a:gd name="adj" fmla="val 13267"/>
            </a:avLst>
          </a:prstGeom>
          <a:solidFill>
            <a:srgbClr val="6482A0">
              <a:alpha val="18000"/>
            </a:srgbClr>
          </a:solidFill>
          <a:ln w="9525">
            <a:solidFill>
              <a:srgbClr val="6482A0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560" b="1" dirty="0">
                <a:solidFill>
                  <a:srgbClr val="7A9A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LEGACY PROCESS</a:t>
            </a:r>
            <a:endParaRPr lang="en-US" sz="560" dirty="0"/>
          </a:p>
        </p:txBody>
      </p:sp>
      <p:sp>
        <p:nvSpPr>
          <p:cNvPr id="15" name="Text 11"/>
          <p:cNvSpPr/>
          <p:nvPr/>
        </p:nvSpPr>
        <p:spPr>
          <a:xfrm>
            <a:off x="657820" y="1554361"/>
            <a:ext cx="200620" cy="200620"/>
          </a:xfrm>
          <a:prstGeom prst="roundRect">
            <a:avLst>
              <a:gd name="adj" fmla="val 21523"/>
            </a:avLst>
          </a:prstGeom>
          <a:solidFill>
            <a:srgbClr val="6482A0">
              <a:alpha val="12000"/>
            </a:srgbClr>
          </a:solidFill>
          <a:ln w="9525">
            <a:solidFill>
              <a:srgbClr val="6482A0">
                <a:alpha val="25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762" y="1588303"/>
            <a:ext cx="132588" cy="13258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44761" y="1546771"/>
            <a:ext cx="3397237" cy="370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7A9A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Lenses made from fixed, pre-cast molds — no per-patient customization in the surfacing stage</a:t>
            </a:r>
            <a:endParaRPr lang="en-US" sz="960" dirty="0"/>
          </a:p>
        </p:txBody>
      </p:sp>
      <p:sp>
        <p:nvSpPr>
          <p:cNvPr id="18" name="Text 13"/>
          <p:cNvSpPr/>
          <p:nvPr/>
        </p:nvSpPr>
        <p:spPr>
          <a:xfrm>
            <a:off x="657820" y="2000250"/>
            <a:ext cx="200620" cy="200620"/>
          </a:xfrm>
          <a:prstGeom prst="roundRect">
            <a:avLst>
              <a:gd name="adj" fmla="val 21523"/>
            </a:avLst>
          </a:prstGeom>
          <a:solidFill>
            <a:srgbClr val="6482A0">
              <a:alpha val="12000"/>
            </a:srgbClr>
          </a:solidFill>
          <a:ln w="9525">
            <a:solidFill>
              <a:srgbClr val="6482A0">
                <a:alpha val="25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762" y="2034192"/>
            <a:ext cx="132588" cy="13258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944761" y="1992660"/>
            <a:ext cx="3397237" cy="370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7A9A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customization — prescriptions constrained to standard incremental steps only</a:t>
            </a:r>
            <a:endParaRPr lang="en-US" sz="960" dirty="0"/>
          </a:p>
        </p:txBody>
      </p:sp>
      <p:sp>
        <p:nvSpPr>
          <p:cNvPr id="21" name="Text 15"/>
          <p:cNvSpPr/>
          <p:nvPr/>
        </p:nvSpPr>
        <p:spPr>
          <a:xfrm>
            <a:off x="657820" y="2446139"/>
            <a:ext cx="200620" cy="200620"/>
          </a:xfrm>
          <a:prstGeom prst="roundRect">
            <a:avLst>
              <a:gd name="adj" fmla="val 21523"/>
            </a:avLst>
          </a:prstGeom>
          <a:solidFill>
            <a:srgbClr val="6482A0">
              <a:alpha val="12000"/>
            </a:srgbClr>
          </a:solidFill>
          <a:ln w="9525">
            <a:solidFill>
              <a:srgbClr val="6482A0">
                <a:alpha val="25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762" y="2480081"/>
            <a:ext cx="132588" cy="13258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944761" y="2438549"/>
            <a:ext cx="3397237" cy="370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7A9A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Optical aberrations and peripheral distortions are common at the lens edges</a:t>
            </a:r>
            <a:endParaRPr lang="en-US" sz="960" dirty="0"/>
          </a:p>
        </p:txBody>
      </p:sp>
      <p:sp>
        <p:nvSpPr>
          <p:cNvPr id="28" name="Text 21"/>
          <p:cNvSpPr/>
          <p:nvPr/>
        </p:nvSpPr>
        <p:spPr>
          <a:xfrm>
            <a:off x="4582716" y="685800"/>
            <a:ext cx="4218384" cy="4171950"/>
          </a:xfrm>
          <a:prstGeom prst="rect">
            <a:avLst/>
          </a:prstGeom>
          <a:gradFill rotWithShape="1">
            <a:gsLst>
              <a:gs pos="0">
                <a:srgbClr val="152D52"/>
              </a:gs>
              <a:gs pos="100000">
                <a:srgbClr val="0F2444"/>
              </a:gs>
            </a:gsLst>
            <a:lin ang="4200000" scaled="1"/>
          </a:gra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2"/>
          <p:cNvSpPr/>
          <p:nvPr/>
        </p:nvSpPr>
        <p:spPr>
          <a:xfrm>
            <a:off x="4868466" y="1379786"/>
            <a:ext cx="3617714" cy="9525"/>
          </a:xfrm>
          <a:prstGeom prst="rect">
            <a:avLst/>
          </a:prstGeom>
          <a:solidFill>
            <a:srgbClr val="C8973A">
              <a:alpha val="20000"/>
            </a:srgbClr>
          </a:solidFill>
          <a:ln/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8466" y="1034951"/>
            <a:ext cx="139005" cy="139005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5093791" y="943570"/>
            <a:ext cx="1904940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95"/>
              </a:lnSpc>
              <a:buNone/>
            </a:pPr>
            <a:r>
              <a:rPr lang="en-US" sz="1130" b="1" kern="0" spc="34" dirty="0">
                <a:solidFill>
                  <a:srgbClr val="F0F4F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Digital Freeform Lenses</a:t>
            </a:r>
            <a:endParaRPr lang="en-US" sz="1130" dirty="0"/>
          </a:p>
        </p:txBody>
      </p:sp>
      <p:sp>
        <p:nvSpPr>
          <p:cNvPr id="32" name="Text 24"/>
          <p:cNvSpPr/>
          <p:nvPr/>
        </p:nvSpPr>
        <p:spPr>
          <a:xfrm>
            <a:off x="5093791" y="1137196"/>
            <a:ext cx="1005632" cy="162729"/>
          </a:xfrm>
          <a:prstGeom prst="roundRect">
            <a:avLst>
              <a:gd name="adj" fmla="val 13267"/>
            </a:avLst>
          </a:prstGeom>
          <a:solidFill>
            <a:srgbClr val="C8973A">
              <a:alpha val="18000"/>
            </a:srgbClr>
          </a:solidFill>
          <a:ln w="9525">
            <a:solidFill>
              <a:srgbClr val="C8973A">
                <a:alpha val="40000"/>
              </a:srgbClr>
            </a:solidFill>
          </a:ln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sz="560" b="1" dirty="0">
                <a:solidFill>
                  <a:srgbClr val="C897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DOFEMS STANDARD</a:t>
            </a:r>
            <a:endParaRPr lang="en-US" sz="560" dirty="0"/>
          </a:p>
        </p:txBody>
      </p:sp>
      <p:sp>
        <p:nvSpPr>
          <p:cNvPr id="33" name="Text 25"/>
          <p:cNvSpPr/>
          <p:nvPr/>
        </p:nvSpPr>
        <p:spPr>
          <a:xfrm>
            <a:off x="4868466" y="1554361"/>
            <a:ext cx="200620" cy="200620"/>
          </a:xfrm>
          <a:prstGeom prst="roundRect">
            <a:avLst>
              <a:gd name="adj" fmla="val 21523"/>
            </a:avLst>
          </a:prstGeom>
          <a:solidFill>
            <a:srgbClr val="C8973A">
              <a:alpha val="14000"/>
            </a:srgbClr>
          </a:solidFill>
          <a:ln w="9525">
            <a:solidFill>
              <a:srgbClr val="C8973A">
                <a:alpha val="35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4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2407" y="1588303"/>
            <a:ext cx="132588" cy="132588"/>
          </a:xfrm>
          <a:prstGeom prst="rect">
            <a:avLst/>
          </a:prstGeom>
        </p:spPr>
      </p:pic>
      <p:sp>
        <p:nvSpPr>
          <p:cNvPr id="35" name="Text 26"/>
          <p:cNvSpPr/>
          <p:nvPr/>
        </p:nvSpPr>
        <p:spPr>
          <a:xfrm>
            <a:off x="5155406" y="1546771"/>
            <a:ext cx="3397389" cy="370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D4E4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CNC diamond-point surfacing — computer-numerically-controlled lathe crafts each lens to sub-micron precision</a:t>
            </a:r>
            <a:endParaRPr lang="en-US" sz="960" dirty="0"/>
          </a:p>
        </p:txBody>
      </p:sp>
      <p:sp>
        <p:nvSpPr>
          <p:cNvPr id="36" name="Text 27"/>
          <p:cNvSpPr/>
          <p:nvPr/>
        </p:nvSpPr>
        <p:spPr>
          <a:xfrm>
            <a:off x="4868466" y="2000250"/>
            <a:ext cx="200620" cy="200620"/>
          </a:xfrm>
          <a:prstGeom prst="roundRect">
            <a:avLst>
              <a:gd name="adj" fmla="val 21523"/>
            </a:avLst>
          </a:prstGeom>
          <a:solidFill>
            <a:srgbClr val="C8973A">
              <a:alpha val="14000"/>
            </a:srgbClr>
          </a:solidFill>
          <a:ln w="9525">
            <a:solidFill>
              <a:srgbClr val="C8973A">
                <a:alpha val="35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7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02407" y="2034192"/>
            <a:ext cx="132588" cy="132588"/>
          </a:xfrm>
          <a:prstGeom prst="rect">
            <a:avLst/>
          </a:prstGeom>
        </p:spPr>
      </p:pic>
      <p:sp>
        <p:nvSpPr>
          <p:cNvPr id="38" name="Text 28"/>
          <p:cNvSpPr/>
          <p:nvPr/>
        </p:nvSpPr>
        <p:spPr>
          <a:xfrm>
            <a:off x="5155406" y="1992660"/>
            <a:ext cx="3397389" cy="370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D4E4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Custom-crafted to the individual's exact prescription — no approximations, no rounding to standard steps</a:t>
            </a:r>
            <a:endParaRPr lang="en-US" sz="960" dirty="0"/>
          </a:p>
        </p:txBody>
      </p:sp>
      <p:sp>
        <p:nvSpPr>
          <p:cNvPr id="39" name="Text 29"/>
          <p:cNvSpPr/>
          <p:nvPr/>
        </p:nvSpPr>
        <p:spPr>
          <a:xfrm>
            <a:off x="4868466" y="2446139"/>
            <a:ext cx="200620" cy="200620"/>
          </a:xfrm>
          <a:prstGeom prst="roundRect">
            <a:avLst>
              <a:gd name="adj" fmla="val 21523"/>
            </a:avLst>
          </a:prstGeom>
          <a:solidFill>
            <a:srgbClr val="C8973A">
              <a:alpha val="14000"/>
            </a:srgbClr>
          </a:solidFill>
          <a:ln w="9525">
            <a:solidFill>
              <a:srgbClr val="C8973A">
                <a:alpha val="35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2407" y="2480081"/>
            <a:ext cx="132588" cy="132588"/>
          </a:xfrm>
          <a:prstGeom prst="rect">
            <a:avLst/>
          </a:prstGeom>
        </p:spPr>
      </p:pic>
      <p:sp>
        <p:nvSpPr>
          <p:cNvPr id="41" name="Text 30"/>
          <p:cNvSpPr/>
          <p:nvPr/>
        </p:nvSpPr>
        <p:spPr>
          <a:xfrm>
            <a:off x="5155406" y="2438549"/>
            <a:ext cx="3397389" cy="370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D4E4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Peripheral distortion dramatically reduced — clearer vision edge-to-edge across all gaze angles</a:t>
            </a:r>
            <a:endParaRPr lang="en-US" sz="960" dirty="0"/>
          </a:p>
        </p:txBody>
      </p:sp>
      <p:sp>
        <p:nvSpPr>
          <p:cNvPr id="42" name="Text 31"/>
          <p:cNvSpPr/>
          <p:nvPr/>
        </p:nvSpPr>
        <p:spPr>
          <a:xfrm>
            <a:off x="4868466" y="2892028"/>
            <a:ext cx="200620" cy="200620"/>
          </a:xfrm>
          <a:prstGeom prst="roundRect">
            <a:avLst>
              <a:gd name="adj" fmla="val 21523"/>
            </a:avLst>
          </a:prstGeom>
          <a:solidFill>
            <a:srgbClr val="C8973A">
              <a:alpha val="14000"/>
            </a:srgbClr>
          </a:solidFill>
          <a:ln w="9525">
            <a:solidFill>
              <a:srgbClr val="C8973A">
                <a:alpha val="35000"/>
              </a:srgbClr>
            </a:solidFill>
          </a:ln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3" name="Image 9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02407" y="2925970"/>
            <a:ext cx="132588" cy="132588"/>
          </a:xfrm>
          <a:prstGeom prst="rect">
            <a:avLst/>
          </a:prstGeom>
        </p:spPr>
      </p:pic>
      <p:sp>
        <p:nvSpPr>
          <p:cNvPr id="44" name="Text 32"/>
          <p:cNvSpPr/>
          <p:nvPr/>
        </p:nvSpPr>
        <p:spPr>
          <a:xfrm>
            <a:off x="5155406" y="2884438"/>
            <a:ext cx="3397389" cy="370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92"/>
              </a:lnSpc>
              <a:buNone/>
            </a:pPr>
            <a:r>
              <a:rPr lang="en-US" sz="960" dirty="0">
                <a:solidFill>
                  <a:srgbClr val="D4E4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Fully personalized to frame geometry, pupillary distance, and individual viewing habits</a:t>
            </a:r>
            <a:endParaRPr lang="en-US" sz="960" dirty="0"/>
          </a:p>
        </p:txBody>
      </p:sp>
      <p:sp>
        <p:nvSpPr>
          <p:cNvPr id="49" name="Text 37"/>
          <p:cNvSpPr/>
          <p:nvPr/>
        </p:nvSpPr>
        <p:spPr>
          <a:xfrm>
            <a:off x="3561607" y="256540"/>
            <a:ext cx="1428750" cy="1428750"/>
          </a:xfrm>
          <a:prstGeom prst="ellipse">
            <a:avLst/>
          </a:prstGeom>
          <a:solidFill>
            <a:srgbClr val="6482A0">
              <a:alpha val="6000"/>
            </a:srgbClr>
          </a:solidFill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1" name="Text 39"/>
          <p:cNvSpPr/>
          <p:nvPr/>
        </p:nvSpPr>
        <p:spPr>
          <a:xfrm>
            <a:off x="4561136" y="685800"/>
            <a:ext cx="21580" cy="4589145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5000">
                <a:srgbClr val="C8973A"/>
              </a:gs>
              <a:gs pos="50000">
                <a:srgbClr val="E0B96A"/>
              </a:gs>
              <a:gs pos="85000">
                <a:srgbClr val="C8973A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510" b="1" kern="0" spc="10" dirty="0">
                <a:solidFill>
                  <a:srgbClr val="0B1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</a:t>
            </a:r>
            <a:endParaRPr lang="en-US" sz="510" dirty="0"/>
          </a:p>
        </p:txBody>
      </p:sp>
      <p:sp>
        <p:nvSpPr>
          <p:cNvPr id="52" name="Text 40"/>
          <p:cNvSpPr/>
          <p:nvPr/>
        </p:nvSpPr>
        <p:spPr>
          <a:xfrm>
            <a:off x="4493121" y="2693045"/>
            <a:ext cx="157460" cy="157460"/>
          </a:xfrm>
          <a:prstGeom prst="ellipse">
            <a:avLst/>
          </a:prstGeom>
          <a:solidFill>
            <a:srgbClr val="C8973A"/>
          </a:solidFill>
          <a:ln/>
          <a:effectLst>
            <a:outerShdw blurRad="86360" dist="50800" dir="16200000" algn="bl" rotWithShape="0">
              <a:srgbClr val="C8973A">
                <a:alpha val="60000"/>
              </a:srgbClr>
            </a:outerShdw>
          </a:effectLst>
        </p:spPr>
        <p:txBody>
          <a:bodyPr wrap="none" rtlCol="0" anchor="t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45706-6F19-6E95-E680-AA6C56A2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56" y="229427"/>
            <a:ext cx="6609770" cy="480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63258-5719-C633-866F-47989A3B0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5" y="392941"/>
            <a:ext cx="688711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3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31E93-5D30-00FF-4750-34C0C0BE9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45" y="202465"/>
            <a:ext cx="6461935" cy="47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1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6BB96-3AAD-9642-82A5-EBD1A9477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25" y="189261"/>
            <a:ext cx="6296817" cy="47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5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4A1B8-DB3F-1DF5-6FB1-BC3A9FFA9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03" y="230360"/>
            <a:ext cx="6191394" cy="468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8F306-D759-6737-8E9B-B7FF5A27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158" y="149222"/>
            <a:ext cx="6251684" cy="48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6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E612C-94D4-5FB0-E529-B94D53183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63" y="218364"/>
            <a:ext cx="6160473" cy="47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386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aa047a0-bcdb-4a03-8cb5-b5cc812b0f6a}" enabled="1" method="Privileged" siteId="{8903a443-af33-4ed4-acf5-ee613bcb2f5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259</TotalTime>
  <Words>580</Words>
  <Application>Microsoft Office PowerPoint</Application>
  <PresentationFormat>On-screen Show (16:9)</PresentationFormat>
  <Paragraphs>84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PptxGenJS Presentation</dc:subject>
  <dc:creator>docgen</dc:creator>
  <cp:lastModifiedBy>Jennings, Dominique A CIV USN NMRLC DET NORA YT VA (USA)</cp:lastModifiedBy>
  <cp:revision>11</cp:revision>
  <dcterms:created xsi:type="dcterms:W3CDTF">2026-05-08T19:47:14Z</dcterms:created>
  <dcterms:modified xsi:type="dcterms:W3CDTF">2026-06-01T14:52:14Z</dcterms:modified>
</cp:coreProperties>
</file>